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5" r:id="rId2"/>
    <p:sldId id="387" r:id="rId3"/>
    <p:sldId id="386" r:id="rId4"/>
    <p:sldId id="388" r:id="rId5"/>
    <p:sldId id="390" r:id="rId6"/>
    <p:sldId id="389" r:id="rId7"/>
    <p:sldId id="391" r:id="rId8"/>
    <p:sldId id="373" r:id="rId9"/>
    <p:sldId id="392" r:id="rId10"/>
    <p:sldId id="394" r:id="rId11"/>
    <p:sldId id="395" r:id="rId12"/>
    <p:sldId id="396" r:id="rId13"/>
    <p:sldId id="400" r:id="rId14"/>
    <p:sldId id="398" r:id="rId15"/>
    <p:sldId id="399" r:id="rId16"/>
    <p:sldId id="401" r:id="rId17"/>
    <p:sldId id="404" r:id="rId18"/>
    <p:sldId id="402" r:id="rId19"/>
    <p:sldId id="403" r:id="rId20"/>
    <p:sldId id="412" r:id="rId21"/>
    <p:sldId id="405" r:id="rId22"/>
    <p:sldId id="397" r:id="rId23"/>
    <p:sldId id="406" r:id="rId24"/>
    <p:sldId id="416" r:id="rId25"/>
    <p:sldId id="314" r:id="rId26"/>
    <p:sldId id="418" r:id="rId27"/>
    <p:sldId id="422" r:id="rId28"/>
    <p:sldId id="379" r:id="rId29"/>
    <p:sldId id="424" r:id="rId30"/>
    <p:sldId id="295" r:id="rId31"/>
    <p:sldId id="419" r:id="rId32"/>
    <p:sldId id="420" r:id="rId33"/>
    <p:sldId id="421" r:id="rId34"/>
    <p:sldId id="415" r:id="rId35"/>
    <p:sldId id="413" r:id="rId36"/>
    <p:sldId id="370" r:id="rId37"/>
  </p:sldIdLst>
  <p:sldSz cx="12192000" cy="6858000"/>
  <p:notesSz cx="6769100" cy="9906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script transcript" initials="tt" lastIdx="3" clrIdx="0">
    <p:extLst>
      <p:ext uri="{19B8F6BF-5375-455C-9EA6-DF929625EA0E}">
        <p15:presenceInfo xmlns:p15="http://schemas.microsoft.com/office/powerpoint/2012/main" userId="a2fcba13611600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93784" autoAdjust="0"/>
  </p:normalViewPr>
  <p:slideViewPr>
    <p:cSldViewPr snapToGrid="0">
      <p:cViewPr varScale="1">
        <p:scale>
          <a:sx n="94" d="100"/>
          <a:sy n="94" d="100"/>
        </p:scale>
        <p:origin x="96" y="5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7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33277" cy="49702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pPr rtl="0"/>
            <a:r>
              <a:rPr lang="de-DE"/>
              <a:t>transcript-Workshop 28.6.2019: Panel-Titel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34261" y="3"/>
            <a:ext cx="2933277" cy="49702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pPr rtl="0"/>
            <a:fld id="{8421EF4D-45B6-414B-9EE9-1C8B41E7BD96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08984"/>
            <a:ext cx="2933277" cy="4970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34261" y="9408984"/>
            <a:ext cx="2933277" cy="4970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33277" cy="49702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pPr rtl="0"/>
            <a:r>
              <a:rPr lang="de-DE"/>
              <a:t>transcript-Workshop 28.6.2019: Panel-Titel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4261" y="3"/>
            <a:ext cx="2933277" cy="49702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pPr rtl="0"/>
            <a:fld id="{950C98C3-EF17-4779-9FA2-89777B4952B0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9838"/>
            <a:ext cx="5937250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910" y="4767266"/>
            <a:ext cx="5415280" cy="334327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08984"/>
            <a:ext cx="2933277" cy="4970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4261" y="9408984"/>
            <a:ext cx="2933277" cy="4970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6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623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0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94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384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71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91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918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Zusätzlciche</a:t>
            </a:r>
            <a:r>
              <a:rPr lang="de-DE" dirty="0"/>
              <a:t> aufwände bedeutet zusätzliche kosten</a:t>
            </a:r>
          </a:p>
        </p:txBody>
      </p:sp>
    </p:spTree>
    <p:extLst>
      <p:ext uri="{BB962C8B-B14F-4D97-AF65-F5344CB8AC3E}">
        <p14:creationId xmlns:p14="http://schemas.microsoft.com/office/powerpoint/2010/main" val="1794735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2145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12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2652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786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949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805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357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537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02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232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422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451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5564CD-AA6B-4EEE-AA4A-DD2D983A78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/>
              <a:t>- Verlagstreffen der Kooperationspartner von peDOCs &amp; SSOAR, 02.09.2019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51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28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80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911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07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22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895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85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e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e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e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16FB84-5325-4B4B-9001-2D67D20E86F1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75B930-1D4F-4F47-A308-D264982B5162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B7B6B-A797-43BA-A9E0-68445294F321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Gerader Verbinde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e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Gerader Verbinde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e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Gerader Verbinde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e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DE9AE6-EF26-4F59-AEE5-D927F0FEC958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387B18-CEB3-44B8-8213-BF19156F7DF2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D1821-DF6D-4B8B-BB4D-1B7D4F660461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pe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Gerader Verbinde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r Verbinde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e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Gerader Verbinde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pe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Gerader Verbinde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Gerader Verbinde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e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Gerader Verbinde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pe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Gerader Verbinde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Gerader Verbinde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Gerader Verbinde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Gerader Verbinde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Gerader Verbinde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Gerader Verbinde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ußzeilenplatzhalter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212" name="Datumsplatzhalter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8D9948-CA37-44B4-9193-641D3D9AD00E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214" name="Foliennummernplatzhalt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Gerader Verbinde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e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Gerader Verbinde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e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e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Gerader Verbinde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e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ec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1AE79B3-90A9-462C-8D6E-71B8D7A6BFC0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Gerader Verbinde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e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Gerader Verbinde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e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Gerader Verbinde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ec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cxnSp>
        <p:nvCxnSpPr>
          <p:cNvPr id="59" name="Gerader Verbinde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e 95"/>
          <p:cNvGrpSpPr/>
          <p:nvPr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Gerader Verbinde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e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pe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r Verbinde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r Verbinde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Gerader Verbinde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e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Gerader Verbinde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pe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Gerader Verbinde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r Verbinde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Gerader Verbinde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cxnSp>
        <p:nvCxnSpPr>
          <p:cNvPr id="148" name="Gerader Verbinder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A3A1FFA-8AA8-448C-965E-0280DD39276B}" type="datetime1">
              <a:rPr lang="de-DE" smtClean="0"/>
              <a:t>14.11.2019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jpeg"/><Relationship Id="rId39" Type="http://schemas.openxmlformats.org/officeDocument/2006/relationships/image" Target="../media/image63.jpeg"/><Relationship Id="rId3" Type="http://schemas.openxmlformats.org/officeDocument/2006/relationships/image" Target="../media/image27.png"/><Relationship Id="rId21" Type="http://schemas.openxmlformats.org/officeDocument/2006/relationships/image" Target="../media/image45.jpeg"/><Relationship Id="rId34" Type="http://schemas.openxmlformats.org/officeDocument/2006/relationships/image" Target="../media/image58.jpeg"/><Relationship Id="rId42" Type="http://schemas.openxmlformats.org/officeDocument/2006/relationships/image" Target="../media/image66.jpeg"/><Relationship Id="rId47" Type="http://schemas.openxmlformats.org/officeDocument/2006/relationships/image" Target="../media/image71.jpeg"/><Relationship Id="rId50" Type="http://schemas.openxmlformats.org/officeDocument/2006/relationships/image" Target="../media/image74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33" Type="http://schemas.openxmlformats.org/officeDocument/2006/relationships/image" Target="../media/image57.jpeg"/><Relationship Id="rId38" Type="http://schemas.openxmlformats.org/officeDocument/2006/relationships/image" Target="../media/image62.jpg"/><Relationship Id="rId46" Type="http://schemas.openxmlformats.org/officeDocument/2006/relationships/image" Target="../media/image70.jpe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29" Type="http://schemas.openxmlformats.org/officeDocument/2006/relationships/image" Target="../media/image53.jpeg"/><Relationship Id="rId41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32" Type="http://schemas.openxmlformats.org/officeDocument/2006/relationships/image" Target="../media/image56.jpeg"/><Relationship Id="rId37" Type="http://schemas.openxmlformats.org/officeDocument/2006/relationships/image" Target="../media/image61.jpeg"/><Relationship Id="rId40" Type="http://schemas.openxmlformats.org/officeDocument/2006/relationships/image" Target="../media/image64.jpeg"/><Relationship Id="rId45" Type="http://schemas.openxmlformats.org/officeDocument/2006/relationships/image" Target="../media/image69.jpe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28" Type="http://schemas.openxmlformats.org/officeDocument/2006/relationships/image" Target="../media/image52.jpeg"/><Relationship Id="rId36" Type="http://schemas.openxmlformats.org/officeDocument/2006/relationships/image" Target="../media/image60.jpeg"/><Relationship Id="rId49" Type="http://schemas.openxmlformats.org/officeDocument/2006/relationships/image" Target="../media/image73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31" Type="http://schemas.openxmlformats.org/officeDocument/2006/relationships/image" Target="../media/image55.jpeg"/><Relationship Id="rId44" Type="http://schemas.openxmlformats.org/officeDocument/2006/relationships/image" Target="../media/image68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6.jpg"/><Relationship Id="rId27" Type="http://schemas.openxmlformats.org/officeDocument/2006/relationships/image" Target="../media/image51.jpeg"/><Relationship Id="rId30" Type="http://schemas.openxmlformats.org/officeDocument/2006/relationships/image" Target="../media/image54.jpeg"/><Relationship Id="rId35" Type="http://schemas.openxmlformats.org/officeDocument/2006/relationships/image" Target="../media/image59.jpeg"/><Relationship Id="rId43" Type="http://schemas.openxmlformats.org/officeDocument/2006/relationships/image" Target="../media/image67.jpeg"/><Relationship Id="rId48" Type="http://schemas.openxmlformats.org/officeDocument/2006/relationships/image" Target="../media/image72.jpeg"/><Relationship Id="rId8" Type="http://schemas.openxmlformats.org/officeDocument/2006/relationships/image" Target="../media/image32.png"/><Relationship Id="rId51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Open Access </a:t>
            </a:r>
            <a:br>
              <a:rPr lang="de-DE" dirty="0"/>
            </a:br>
            <a:r>
              <a:rPr lang="de-DE" dirty="0"/>
              <a:t>aus Verlagsperspektive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r>
              <a:rPr lang="de-DE" dirty="0"/>
              <a:t>Stefanie Hanneken, transcript Verlag, Open Access Roadshow, Flensburg, 14.11.2019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870EF5-F86E-41F3-83E7-04FF0F95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69" y="1517864"/>
            <a:ext cx="4993432" cy="8769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0C25B1-C7DA-4188-850D-22A0E0C29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771" y="800295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7279686-0D54-431E-896E-66C46B88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740156"/>
          </a:xfrm>
        </p:spPr>
        <p:txBody>
          <a:bodyPr>
            <a:normAutofit/>
          </a:bodyPr>
          <a:lstStyle/>
          <a:p>
            <a:r>
              <a:rPr lang="de-DE" sz="3000" dirty="0"/>
              <a:t>Chancen und Herausforderung von OA für Verlage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CA1C3E-40C1-4DCA-A760-553E93974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7245" y="1788579"/>
            <a:ext cx="7240771" cy="1390556"/>
          </a:xfrm>
        </p:spPr>
        <p:txBody>
          <a:bodyPr>
            <a:normAutofit/>
          </a:bodyPr>
          <a:lstStyle/>
          <a:p>
            <a:r>
              <a:rPr lang="de-DE" sz="2800" dirty="0"/>
              <a:t>Großartige Rezeption: </a:t>
            </a:r>
            <a:br>
              <a:rPr lang="de-DE" sz="2800" dirty="0"/>
            </a:br>
            <a:r>
              <a:rPr lang="de-DE" sz="2800" dirty="0"/>
              <a:t>Open Access „boostet“ die Wahrnehmung der Bücher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B7D7AAC-8730-44D1-8DB6-9DAA16853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7245" y="3474449"/>
            <a:ext cx="7779355" cy="2519916"/>
          </a:xfrm>
        </p:spPr>
        <p:txBody>
          <a:bodyPr>
            <a:normAutofit/>
          </a:bodyPr>
          <a:lstStyle/>
          <a:p>
            <a:r>
              <a:rPr lang="de-DE" sz="2800" dirty="0"/>
              <a:t>Deutlich messbare Rückgänge in den Verkäufen, Verlust der Einnahmen aus E-Book Verkäufen.</a:t>
            </a:r>
          </a:p>
          <a:p>
            <a:pPr lvl="1"/>
            <a:r>
              <a:rPr lang="de-DE" sz="2400" dirty="0"/>
              <a:t>Notwendigkeit, neue Geschäftsmodelle und Akteurskonstellationen aufzubauen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149DDC-7D27-4F5A-84E2-7B96DBF3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C0091-08C3-4054-890B-D7EDCC91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10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CCAECC-8E21-4F47-A91A-EAD607620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58" y="1876387"/>
            <a:ext cx="1338223" cy="11423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CD4311B-00DC-4882-B113-9EEC1E0FE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3839229"/>
            <a:ext cx="1377379" cy="11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3AA39-45A1-469B-A686-DE764F98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Open Access im Verlagsgeschäft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0C6216-2CB1-4FDD-8D82-846936980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77043"/>
            <a:ext cx="9601200" cy="4014158"/>
          </a:xfrm>
        </p:spPr>
        <p:txBody>
          <a:bodyPr>
            <a:normAutofit/>
          </a:bodyPr>
          <a:lstStyle/>
          <a:p>
            <a:r>
              <a:rPr lang="de-DE" sz="2800" dirty="0"/>
              <a:t>OA bewegt alle Verlagsabteilungen. Verlagsarbeit hat sich grundlegend gewandelt (Dateien-, Daten- und Schnittstellen als neue Aufgaben zur Textarbeit).</a:t>
            </a:r>
          </a:p>
          <a:p>
            <a:r>
              <a:rPr lang="de-DE" sz="2800" dirty="0"/>
              <a:t>Wir verstehen uns als Mitgestalter der Open Access Transformation und damit einer neuen Publikationskultur. </a:t>
            </a:r>
          </a:p>
          <a:p>
            <a:r>
              <a:rPr lang="de-DE" sz="2800" dirty="0"/>
              <a:t>Geschäftsmodell konsequent entlang der Prinzipien frei zugänglicher Literatur ausgerichtet</a:t>
            </a:r>
          </a:p>
          <a:p>
            <a:r>
              <a:rPr lang="de-DE" sz="2800" dirty="0"/>
              <a:t>Neue Open Access Leistungen entwickelt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EA898A-2F47-402B-BE0B-A7F03940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142AEC-F08A-4A4F-BCD2-30570A9F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7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8963838-1C00-41BA-B199-B9DA0D81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721098"/>
          </a:xfrm>
        </p:spPr>
        <p:txBody>
          <a:bodyPr/>
          <a:lstStyle/>
          <a:p>
            <a:r>
              <a:rPr lang="de-DE" dirty="0"/>
              <a:t>Neue 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3D64D0-CF8E-48D1-A7B1-8F4CFD738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31985"/>
            <a:ext cx="9601200" cy="4623758"/>
          </a:xfrm>
        </p:spPr>
        <p:txBody>
          <a:bodyPr>
            <a:normAutofit/>
          </a:bodyPr>
          <a:lstStyle/>
          <a:p>
            <a:r>
              <a:rPr lang="de-DE" sz="2400" dirty="0"/>
              <a:t>Vernetzungsarbeit auf neuem Terrain, neue und andere Vertriebsaufgaben</a:t>
            </a:r>
          </a:p>
          <a:p>
            <a:r>
              <a:rPr lang="de-DE" sz="2400" dirty="0"/>
              <a:t>Neue technische Ausstattungen</a:t>
            </a:r>
          </a:p>
          <a:p>
            <a:r>
              <a:rPr lang="de-DE" sz="2400" dirty="0"/>
              <a:t>Know-how und Weiterbildung, Mitarbeiterschulungen</a:t>
            </a:r>
          </a:p>
          <a:p>
            <a:r>
              <a:rPr lang="de-DE" sz="2400" dirty="0"/>
              <a:t>Beratung zu rechtlichen Fragen rund um Open Access</a:t>
            </a:r>
          </a:p>
          <a:p>
            <a:r>
              <a:rPr lang="de-DE" sz="2400" dirty="0"/>
              <a:t>Suche nach Fördermitteln (erfreulicherweise bilden sich an den Institutionen nach und nach Publikationsfonds für Bücher)</a:t>
            </a:r>
          </a:p>
          <a:p>
            <a:r>
              <a:rPr lang="de-DE" sz="2400" dirty="0"/>
              <a:t>Erschließung neuer Qualitätsverfahren</a:t>
            </a:r>
          </a:p>
          <a:p>
            <a:r>
              <a:rPr lang="de-DE" sz="2400" dirty="0"/>
              <a:t>Erhebung neuer Messwerte</a:t>
            </a: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85A122-ECBF-4738-AE2C-72D124C1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FD552A-5F37-4BA8-B91D-B492A91A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0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50234F-02B3-4A08-979C-76AA0163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Wir investieren heute mehr als früher in die einzelnen Publikationen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9498E4-6379-4D83-9FED-57F6B7C0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94294"/>
            <a:ext cx="9601200" cy="4347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Einige Beispiele:</a:t>
            </a:r>
          </a:p>
          <a:p>
            <a:pPr lvl="1"/>
            <a:r>
              <a:rPr lang="de-DE" sz="2800" dirty="0"/>
              <a:t>Bereitstellung über OAPEN, </a:t>
            </a:r>
            <a:r>
              <a:rPr lang="de-DE" sz="2800" dirty="0" err="1"/>
              <a:t>HathiTrust</a:t>
            </a:r>
            <a:r>
              <a:rPr lang="de-DE" sz="2800" dirty="0"/>
              <a:t> und JSTOR</a:t>
            </a:r>
          </a:p>
          <a:p>
            <a:pPr lvl="1"/>
            <a:r>
              <a:rPr lang="de-DE" sz="2800" dirty="0"/>
              <a:t>Veröffentlichung mit Creative-Commons-Lizenz</a:t>
            </a:r>
          </a:p>
          <a:p>
            <a:pPr lvl="1"/>
            <a:r>
              <a:rPr lang="de-DE" sz="2800" dirty="0"/>
              <a:t>Langzeitarchivierung bei </a:t>
            </a:r>
            <a:r>
              <a:rPr lang="de-DE" sz="2800" dirty="0" err="1"/>
              <a:t>Portico</a:t>
            </a:r>
            <a:endParaRPr lang="de-DE" sz="2800" dirty="0"/>
          </a:p>
          <a:p>
            <a:pPr lvl="1"/>
            <a:r>
              <a:rPr lang="de-DE" sz="2800" dirty="0"/>
              <a:t>DOI-Registrierung auf Einzelkapitelebene</a:t>
            </a:r>
          </a:p>
          <a:p>
            <a:pPr lvl="1"/>
            <a:r>
              <a:rPr lang="de-DE" sz="2800" dirty="0"/>
              <a:t>Aufnahme in Discovery-Systeme wie DOAB, Google, </a:t>
            </a:r>
            <a:r>
              <a:rPr lang="de-DE" sz="2800" dirty="0" err="1"/>
              <a:t>ProQuest</a:t>
            </a:r>
            <a:r>
              <a:rPr lang="de-DE" sz="2800" dirty="0"/>
              <a:t> Serial Solutions, </a:t>
            </a:r>
            <a:r>
              <a:rPr lang="de-DE" sz="2800" dirty="0" err="1"/>
              <a:t>ExLibris</a:t>
            </a:r>
            <a:r>
              <a:rPr lang="de-DE" sz="2800" dirty="0"/>
              <a:t>, EBSCO Discovery Service etc.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02CC89-88C2-47BE-9939-B29BD136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48BB80-F7AD-409B-8EB6-6E91B869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8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6B6F377-87FD-48EA-97EA-6DBF3BA5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928132"/>
          </a:xfrm>
        </p:spPr>
        <p:txBody>
          <a:bodyPr/>
          <a:lstStyle/>
          <a:p>
            <a:r>
              <a:rPr lang="de-DE" dirty="0"/>
              <a:t>Klassische Verlagsleistungen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9BAE4A-DF29-41DC-8512-15919F45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77043"/>
            <a:ext cx="9601200" cy="4014158"/>
          </a:xfrm>
        </p:spPr>
        <p:txBody>
          <a:bodyPr>
            <a:normAutofit lnSpcReduction="10000"/>
          </a:bodyPr>
          <a:lstStyle/>
          <a:p>
            <a:r>
              <a:rPr lang="de-DE" sz="3200" dirty="0"/>
              <a:t>Die meisten Autor*innen in den Geistes- und Sozialwissenschaften suchen die Partnerschaft mit einem in ihrem Feld einschlägigen renommierten Verlag</a:t>
            </a:r>
          </a:p>
          <a:p>
            <a:pPr lvl="1"/>
            <a:r>
              <a:rPr lang="de-DE" sz="2800" dirty="0"/>
              <a:t>Integration ins Programm; Titel bekommt hohe Sichtbarkeit in den Bezugsfeldern</a:t>
            </a:r>
          </a:p>
          <a:p>
            <a:pPr lvl="1"/>
            <a:r>
              <a:rPr lang="de-DE" sz="2800" dirty="0"/>
              <a:t>Anschlüsse an Fachstrukturen</a:t>
            </a:r>
          </a:p>
          <a:p>
            <a:pPr lvl="1"/>
            <a:r>
              <a:rPr lang="de-DE" sz="2800" dirty="0"/>
              <a:t>Zugang in die Fachcommunity und Stimmigkeit des Programms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1EFB35-A029-43FE-83B8-4866F170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0F3BD9-7BEC-4538-8EB8-F9815B56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4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72C44C-9AAF-4A4A-9A5F-F57C2CE42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76" y="4348542"/>
            <a:ext cx="6210737" cy="15346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3DB217-8A02-4CF0-B8B3-C31592B0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724619"/>
            <a:ext cx="10179169" cy="5158596"/>
          </a:xfrm>
        </p:spPr>
        <p:txBody>
          <a:bodyPr>
            <a:normAutofit/>
          </a:bodyPr>
          <a:lstStyle/>
          <a:p>
            <a:r>
              <a:rPr lang="de-DE" sz="2800" dirty="0"/>
              <a:t>Verlage empfehlen sich heute als Partner für </a:t>
            </a:r>
            <a:r>
              <a:rPr lang="de-DE" sz="2800" b="1" dirty="0"/>
              <a:t>das gesamte Spektrum </a:t>
            </a:r>
            <a:r>
              <a:rPr lang="de-DE" sz="2800" dirty="0"/>
              <a:t>der Buchausgaben.</a:t>
            </a:r>
          </a:p>
          <a:p>
            <a:r>
              <a:rPr lang="de-DE" sz="2800" dirty="0"/>
              <a:t>Reichweite ist exzellent mit einem schön gesetzten und gedruckten Buch, einer Buchhandelspräsenz und Rezensionsadressierung kombinierbar!</a:t>
            </a:r>
          </a:p>
          <a:p>
            <a:r>
              <a:rPr lang="de-DE" sz="2800" dirty="0"/>
              <a:t>Autor*innen sollten neben den klassischen auch neue Kriterien an die Verlage anlegen (Digitales Publizieren, Open-Access-Publizieren).</a:t>
            </a:r>
          </a:p>
          <a:p>
            <a:r>
              <a:rPr lang="de-DE" dirty="0"/>
              <a:t>Checkliste </a:t>
            </a:r>
            <a:r>
              <a:rPr lang="de-DE" dirty="0" err="1"/>
              <a:t>OGeSoMo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DB3239-7BB1-451D-9E35-DEA22F4F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04FA0C-F643-44C6-A727-FF271EFE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5C16FBD-A187-48FE-868D-0607AE1E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43908"/>
          </a:xfrm>
        </p:spPr>
        <p:txBody>
          <a:bodyPr/>
          <a:lstStyle/>
          <a:p>
            <a:r>
              <a:rPr lang="de-DE" dirty="0"/>
              <a:t>Open Access Qualitätsstandards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BFA17C-6247-46BA-8733-1549533C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45721"/>
            <a:ext cx="9601200" cy="4623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Für alle Beteiligten wichtig zu wissen, welche Leistungen angeboten werden. Gemeinsame Qualitätsstandards sind deshalb sehr wichtig.</a:t>
            </a:r>
          </a:p>
          <a:p>
            <a:pPr marL="0" indent="0">
              <a:buNone/>
            </a:pPr>
            <a:r>
              <a:rPr lang="de-DE" sz="2400" b="1" dirty="0"/>
              <a:t>Vorgaben (der Förderer) zu</a:t>
            </a:r>
          </a:p>
          <a:p>
            <a:r>
              <a:rPr lang="de-DE" sz="2400" dirty="0"/>
              <a:t>Qualität des Inhalts und der Datei, </a:t>
            </a:r>
          </a:p>
          <a:p>
            <a:r>
              <a:rPr lang="de-DE" sz="2400" dirty="0"/>
              <a:t>zur Zugänglichkeit, </a:t>
            </a:r>
          </a:p>
          <a:p>
            <a:r>
              <a:rPr lang="de-DE" sz="2400" dirty="0"/>
              <a:t>zur Qualität der Metadaten, </a:t>
            </a:r>
          </a:p>
          <a:p>
            <a:r>
              <a:rPr lang="de-DE" sz="2400" dirty="0"/>
              <a:t>zur Rechtssicherheit (cc-Lizenzen)</a:t>
            </a:r>
          </a:p>
          <a:p>
            <a:r>
              <a:rPr lang="de-DE" sz="2400" dirty="0"/>
              <a:t>zu Vermarktung (Werbung) und Sichtbarkeit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938C0C-0C52-4DFD-9ED0-ED9DD2E2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0531A9-16F7-455B-AC46-413DCA90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0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B9C3F-2562-4AB2-9B97-5BF99CE4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Access Kosten</a:t>
            </a:r>
          </a:p>
        </p:txBody>
      </p:sp>
    </p:spTree>
    <p:extLst>
      <p:ext uri="{BB962C8B-B14F-4D97-AF65-F5344CB8AC3E}">
        <p14:creationId xmlns:p14="http://schemas.microsoft.com/office/powerpoint/2010/main" val="22157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933DF-C402-4741-860D-9F68E12C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782687"/>
          </a:xfrm>
        </p:spPr>
        <p:txBody>
          <a:bodyPr/>
          <a:lstStyle/>
          <a:p>
            <a:r>
              <a:rPr lang="de-DE" dirty="0"/>
              <a:t>Buchkalkulation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587E52E-5F71-446A-BD7C-B40F477E1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5160" y="1488558"/>
            <a:ext cx="7489766" cy="439595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493700-66EB-46AC-B4CE-F136A1D3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4F3A92-C312-4E96-B301-6B91EE33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4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4F0396B-3498-43BB-AEED-B01F1ADC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Verlage haben erheblich mehr Aufwand bei sinkenden durchschnittlichen Verkäufen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B19DE9-D77B-4A96-9DC1-5FD349D1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EF3A07-56AE-4DC3-8FED-954451F1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19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B8340E-6374-4863-B51C-63BA66914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13" y="1962042"/>
            <a:ext cx="9731887" cy="34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83C30B-BAC9-4320-96FF-0076CB46E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077" y="1643865"/>
            <a:ext cx="9788234" cy="44117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>
                <a:cs typeface="Calibri Light" panose="020F0302020204030204" pitchFamily="34" charset="0"/>
              </a:rPr>
              <a:t>Gegründet in 2000, Sitz in Bielefeld, 36 Mitarbeiter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>
                <a:cs typeface="Calibri Light" panose="020F0302020204030204" pitchFamily="34" charset="0"/>
              </a:rPr>
              <a:t>Programm: Kultur-, Medien- und Sozialwissenschaften, Geschichte, Philosophie und Kulturmanagement.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>
                <a:cs typeface="Calibri Light" panose="020F0302020204030204" pitchFamily="34" charset="0"/>
              </a:rPr>
              <a:t>Innovative Ausrichtung (hohe IT Affinität, International) kombiniert mit klassischen Verlagsleistungen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>
                <a:cs typeface="Calibri Light" panose="020F0302020204030204" pitchFamily="34" charset="0"/>
              </a:rPr>
              <a:t>4.000 lieferbare Bücher (Print und E-Book), 7 Zeitschriften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>
                <a:cs typeface="Calibri Light" panose="020F0302020204030204" pitchFamily="34" charset="0"/>
              </a:rPr>
              <a:t>Insgesamt 700 Open Access Publikationen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800" dirty="0">
                <a:cs typeface="Calibri Light" panose="020F0302020204030204" pitchFamily="34" charset="0"/>
              </a:rPr>
              <a:t>Jährlich 400 Novitäten, davon 50 OA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800" dirty="0"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dirty="0">
              <a:cs typeface="Calibri Light" panose="020F030202020403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6D25F5-2F15-4B5F-B6BD-940ABD58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561B9F5-E0F8-4886-A451-04910C71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</a:t>
            </a:fld>
            <a:endParaRPr lang="de-DE" dirty="0"/>
          </a:p>
        </p:txBody>
      </p:sp>
      <p:pic>
        <p:nvPicPr>
          <p:cNvPr id="10" name="Picture 2" descr="X:\Ablagen\logos\transcript_logos\transcript_iap_farbe.png">
            <a:extLst>
              <a:ext uri="{FF2B5EF4-FFF2-40B4-BE49-F238E27FC236}">
                <a16:creationId xmlns:a16="http://schemas.microsoft.com/office/drawing/2014/main" id="{81C1BABD-AFAD-404F-A584-142F343D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02" y="594842"/>
            <a:ext cx="4133226" cy="7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7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BED157-DFC8-4B14-A483-9AA70540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762000"/>
            <a:ext cx="9601200" cy="5280211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/>
              <a:t>Entgehende Einnahmen und kostenverursachende zusätzliche Aufwände. </a:t>
            </a:r>
          </a:p>
          <a:p>
            <a:r>
              <a:rPr lang="de-DE" sz="3200" dirty="0"/>
              <a:t>Wir kalkulieren unsere Open-Access-Publikationen kostendeckend (non-profit).</a:t>
            </a:r>
          </a:p>
          <a:p>
            <a:r>
              <a:rPr lang="de-DE" sz="3200" dirty="0"/>
              <a:t>Das größte Problem: fehlende Finanzmittel </a:t>
            </a:r>
          </a:p>
          <a:p>
            <a:r>
              <a:rPr lang="de-DE" sz="3200" dirty="0"/>
              <a:t>Grundlage für die Finanzierung durch den Wissenschaftsbetrieb ist ein offener Austausch zwischen Förderern und Buchverlagen</a:t>
            </a:r>
          </a:p>
          <a:p>
            <a:r>
              <a:rPr lang="de-DE" sz="3200" dirty="0"/>
              <a:t>Die von den Verlagen für ihre Serviceleistungen in Rechnung gestellten Kosten müssen für die Förderer transparent und plausibel sein.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570013-ADF0-41E8-93BE-B38D5760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Stefanie Hanneken, transcript Verlag, Open Access Roadshow, Flensburg, 14.11.2019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F4A1C0-6F30-4745-A6E1-6853B83A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1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E28C37-1FF6-4566-ACB2-C16FE85A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Open Access Publikationsmodelle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D165D8-C6A3-43B3-AD1E-58EB5AF675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2838" y="6289675"/>
            <a:ext cx="919162" cy="222250"/>
          </a:xfrm>
        </p:spPr>
        <p:txBody>
          <a:bodyPr/>
          <a:lstStyle/>
          <a:p>
            <a:pPr rtl="0"/>
            <a:fld id="{E31375A4-56A4-47D6-9801-1991572033F7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FF4F9E-DA6C-4794-B165-66800B06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135" y="818707"/>
            <a:ext cx="10562265" cy="52524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solidFill>
                  <a:schemeClr val="accent4"/>
                </a:solidFill>
              </a:rPr>
              <a:t>Niederschwellig - Zweitveröffentlichung: </a:t>
            </a:r>
            <a:r>
              <a:rPr lang="de-DE" sz="2800" dirty="0"/>
              <a:t>Nachträgliche Bereitstellung einzelner Kapitel in Repositorien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solidFill>
                  <a:schemeClr val="accent4"/>
                </a:solidFill>
              </a:rPr>
              <a:t>1:1-Kooperationen zwischen Bibliotheken und Verlagen</a:t>
            </a:r>
            <a:r>
              <a:rPr lang="de-DE" sz="2800" dirty="0"/>
              <a:t>.</a:t>
            </a:r>
            <a:br>
              <a:rPr lang="de-DE" sz="2800" dirty="0"/>
            </a:br>
            <a:r>
              <a:rPr lang="de-DE" sz="2800" dirty="0"/>
              <a:t>Bibliotheken finanzieren Book Processing </a:t>
            </a:r>
            <a:r>
              <a:rPr lang="de-DE" sz="2800" dirty="0" err="1"/>
              <a:t>Charges</a:t>
            </a:r>
            <a:r>
              <a:rPr lang="de-DE" sz="2800" dirty="0"/>
              <a:t> über neue Fonds für ihre eigenen Wissenschaftler*innen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b="1" dirty="0">
                <a:solidFill>
                  <a:schemeClr val="accent4"/>
                </a:solidFill>
              </a:rPr>
              <a:t>Crowd-Funding </a:t>
            </a:r>
            <a:r>
              <a:rPr lang="de-DE" sz="2800" dirty="0" err="1"/>
              <a:t>z.B</a:t>
            </a:r>
            <a:r>
              <a:rPr lang="de-DE" sz="2800" dirty="0"/>
              <a:t>: über Knowledge </a:t>
            </a:r>
            <a:r>
              <a:rPr lang="de-DE" sz="2800" dirty="0" err="1"/>
              <a:t>Unlatched</a:t>
            </a:r>
            <a:r>
              <a:rPr lang="de-DE" sz="2800" dirty="0"/>
              <a:t> oder von Verlagen in Eigenregie moderiert</a:t>
            </a:r>
            <a:r>
              <a:rPr lang="de-DE" sz="2800" dirty="0">
                <a:sym typeface="Wingdings" panose="05000000000000000000" pitchFamily="2" charset="2"/>
              </a:rPr>
              <a:t> (</a:t>
            </a:r>
            <a:r>
              <a:rPr lang="de-DE" sz="2800" dirty="0"/>
              <a:t>Open Library Politikwissenschaft)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800" dirty="0"/>
              <a:t>Der </a:t>
            </a:r>
            <a:r>
              <a:rPr lang="de-DE" sz="2800" b="1" dirty="0">
                <a:solidFill>
                  <a:schemeClr val="accent4"/>
                </a:solidFill>
              </a:rPr>
              <a:t>Universitätsverlag als Public-Private Partnership</a:t>
            </a:r>
            <a:r>
              <a:rPr lang="de-DE" sz="2800" dirty="0"/>
              <a:t>: Bielefeld University Press, eine Kooperation zwischen der Universität Bielefeld und dem </a:t>
            </a:r>
            <a:r>
              <a:rPr lang="de-DE" sz="2800" dirty="0" err="1"/>
              <a:t>transcript</a:t>
            </a:r>
            <a:r>
              <a:rPr lang="de-DE" sz="2800" dirty="0"/>
              <a:t> Verlag (Arbeitsteilung)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3E3FB3-8F13-4587-BD0C-DBF0CFE4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A492FD-8C59-4E54-B19B-8E07E2EE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58EB5F0-41AC-4555-A2A2-70D9F728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Open-Access-Transformation über Community-Bildung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0EC4601-86A2-4A4E-9E04-7DCDE09B3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transcript</a:t>
            </a:r>
            <a:r>
              <a:rPr lang="de-DE" dirty="0"/>
              <a:t> Open Library Politikwissenschaft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B20595-0E0E-47B3-B650-4FED1C7F9B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2838" y="6289675"/>
            <a:ext cx="919162" cy="222250"/>
          </a:xfrm>
        </p:spPr>
        <p:txBody>
          <a:bodyPr/>
          <a:lstStyle/>
          <a:p>
            <a:pPr rtl="0"/>
            <a:fld id="{E31375A4-56A4-47D6-9801-1991572033F7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8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9EBFA-599A-4AD9-B42D-A2DC933A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43629"/>
          </a:xfrm>
        </p:spPr>
        <p:txBody>
          <a:bodyPr/>
          <a:lstStyle/>
          <a:p>
            <a:r>
              <a:rPr lang="de-DE" dirty="0"/>
              <a:t>Crowdfunding-/Konsortialmodelle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BED66-38F7-4928-953C-3B8053C2B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7" y="1147482"/>
            <a:ext cx="9892553" cy="491265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800" b="1" dirty="0"/>
              <a:t>Beispiel KU Select</a:t>
            </a:r>
            <a:r>
              <a:rPr lang="de-DE" sz="2800" dirty="0"/>
              <a:t>: Ein großes Netzwerk aus internationalen Bibliotheken (insgesamt 300, 50 davon aus Deutschland) ermöglicht die Transformation großer Titelmengen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(Bisher 205 transcript Publikationen)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800" dirty="0"/>
              <a:t>Konsortialmodelle verteilen die Kosten auf viele Schultern</a:t>
            </a:r>
            <a:endParaRPr lang="de-DE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800" dirty="0"/>
              <a:t>Grenzen der Einzeltitel-Förderung</a:t>
            </a:r>
            <a:endParaRPr lang="de-DE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DE" sz="2000" dirty="0"/>
              <a:t>Besonderheit Geistes- und Sozialwissenschaften: </a:t>
            </a:r>
            <a:br>
              <a:rPr lang="de-DE" sz="2000" dirty="0"/>
            </a:br>
            <a:r>
              <a:rPr lang="de-DE" sz="2000" dirty="0"/>
              <a:t>Monografien. BPC statt APC und vergleichsweise wenig Drittmittel. </a:t>
            </a:r>
            <a:br>
              <a:rPr lang="de-DE" sz="2000" dirty="0"/>
            </a:br>
            <a:r>
              <a:rPr lang="de-DE" sz="2000" dirty="0"/>
              <a:t>Aufwände sind hoch, Kosten also auch. Es bleibt bei einzelnen Titeln, die mehr oder weniger unsystematisch Open Access zur Verfügung gestellt werden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57DBE2-C414-4897-8FBA-AAA13E2C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7233C3-6EC9-4203-9970-F55B0FCF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5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DC0E13-1563-4A22-B782-EEC62C208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151" y="3762704"/>
            <a:ext cx="8838752" cy="2222250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ClrTx/>
              <a:buSzTx/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ganzer Fachbereiche durch ein </a:t>
            </a: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Netzwerk</a:t>
            </a: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(Bibliotheken und Fachinformationsdienst Politik)</a:t>
            </a:r>
          </a:p>
          <a:p>
            <a:pPr marL="0" lvl="0" indent="0" algn="ctr">
              <a:spcBef>
                <a:spcPts val="1000"/>
              </a:spcBef>
              <a:buClrTx/>
              <a:buSzTx/>
              <a:buNone/>
            </a:pPr>
            <a:r>
              <a:rPr lang="de-DE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 zum Mitmachen!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FBA57C-970B-48C7-84CF-2A690994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C8E4FE-8E33-4F13-93A7-F993A7F4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25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F592A6-08D6-4DC9-9337-A71285E7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51" y="588823"/>
            <a:ext cx="8957951" cy="26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0FB11-0124-4309-AEBD-D8C393F4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transcript Open Library Politikwissenschaft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F83F7-C31E-4CCA-BB9C-84440537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70841"/>
            <a:ext cx="9601200" cy="3920359"/>
          </a:xfrm>
        </p:spPr>
        <p:txBody>
          <a:bodyPr>
            <a:normAutofit/>
          </a:bodyPr>
          <a:lstStyle/>
          <a:p>
            <a:r>
              <a:rPr lang="de-DE" dirty="0"/>
              <a:t>Basiert auf dem bekannten Erwerbsmodell „</a:t>
            </a:r>
            <a:r>
              <a:rPr lang="de-DE" b="1" dirty="0"/>
              <a:t>E-Book-Paket</a:t>
            </a:r>
            <a:r>
              <a:rPr lang="de-DE" dirty="0"/>
              <a:t>“: Neuerscheinungen eines Fachbereichs werden gebündelt und zu einem Gesamtpreis an Bibliothekskunden verkauft.</a:t>
            </a:r>
          </a:p>
          <a:p>
            <a:r>
              <a:rPr lang="de-DE" dirty="0"/>
              <a:t>Hier: Ein Netzwerk aus Bibliotheken finanziert gemeinsam die Open-Access-Bereitstellung statt das E-Books für ihren Campus zu erwerben. </a:t>
            </a:r>
            <a:br>
              <a:rPr lang="de-DE" dirty="0"/>
            </a:br>
            <a:r>
              <a:rPr lang="de-DE" dirty="0"/>
              <a:t>Freie Verfügbarkeit für die gesamte Wissenschaftsgemeinschaft statt Nutzung für einzelne.</a:t>
            </a:r>
          </a:p>
          <a:p>
            <a:r>
              <a:rPr lang="de-DE" dirty="0"/>
              <a:t>Um die Kosten zu deckeln wird eine Mindestteilnehmermenge festgelegt. </a:t>
            </a:r>
            <a:r>
              <a:rPr lang="de-DE" b="1" dirty="0"/>
              <a:t>Nach Erreichen der Mindestmenge an Unterstützern sinken die Kosten für jeden Sponsor.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E15434-DF0C-4641-8C7B-83C2B4B3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978D4C-7A82-4288-AD71-A1B5870B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7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8DD614-1C08-42DC-8A54-7173A39A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Library Politikwissenschaft 2019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F252B9B-4309-41B1-94B1-EF168E4D0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Unterstützung durch den Hauptsponsor POLLUX und einer Community aus 43 „Vollsponsoren“ und zwei „Sponsoring Lights“</a:t>
            </a:r>
          </a:p>
          <a:p>
            <a:r>
              <a:rPr lang="de-DE" sz="2800" dirty="0"/>
              <a:t>Open Access Kosten von 52,27 € pro Buch und Teilnehmer (Paketpreis 1.045 €)</a:t>
            </a:r>
          </a:p>
          <a:p>
            <a:r>
              <a:rPr lang="de-DE" sz="2800" dirty="0"/>
              <a:t>Sponsoring Light: 26,14 € pro Buch, (Paket: 522 €)</a:t>
            </a:r>
          </a:p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2FA3128-7D0C-497F-A814-33ED768F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0FFA34-5A54-4E9E-B263-46EB1F96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1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39383" y="274254"/>
            <a:ext cx="10493375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100" dirty="0"/>
              <a:t>Open Library Politikwissenschaft 2019</a:t>
            </a:r>
            <a:endParaRPr lang="de-DE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74" y="1344329"/>
            <a:ext cx="2355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45" y="750178"/>
            <a:ext cx="2520280" cy="59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18" y="836712"/>
            <a:ext cx="3672408" cy="8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 b="23011"/>
          <a:stretch/>
        </p:blipFill>
        <p:spPr bwMode="auto">
          <a:xfrm>
            <a:off x="1775519" y="2240842"/>
            <a:ext cx="1008112" cy="3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57" y="828277"/>
            <a:ext cx="666593" cy="66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57" y="2109035"/>
            <a:ext cx="942668" cy="62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420F43-BBF7-4D7B-A9B5-B0D403EB8CDF}"/>
              </a:ext>
            </a:extLst>
          </p:cNvPr>
          <p:cNvPicPr/>
          <p:nvPr/>
        </p:nvPicPr>
        <p:blipFill rotWithShape="1">
          <a:blip r:embed="rId9"/>
          <a:srcRect t="28975" b="29329"/>
          <a:stretch/>
        </p:blipFill>
        <p:spPr bwMode="auto">
          <a:xfrm>
            <a:off x="3608873" y="2318840"/>
            <a:ext cx="1589517" cy="39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830D9B-39C7-4A2D-BBFB-1FE52EFA57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2" b="17944"/>
          <a:stretch/>
        </p:blipFill>
        <p:spPr>
          <a:xfrm>
            <a:off x="5363802" y="2240843"/>
            <a:ext cx="1164033" cy="4968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101D13B-2255-4D89-AC91-3DA630EE473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/>
        </p:blipFill>
        <p:spPr>
          <a:xfrm>
            <a:off x="6784803" y="2145612"/>
            <a:ext cx="628806" cy="6277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E0381C8-FF81-4BC8-9A56-FF6E6D6B9C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7" b="19947"/>
          <a:stretch/>
        </p:blipFill>
        <p:spPr>
          <a:xfrm>
            <a:off x="7598510" y="2215437"/>
            <a:ext cx="1368414" cy="5476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573DA90-109E-437A-BC4C-31BF0E8E658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27309" r="12645" b="25958"/>
          <a:stretch/>
        </p:blipFill>
        <p:spPr>
          <a:xfrm>
            <a:off x="9168492" y="2252953"/>
            <a:ext cx="1247988" cy="4990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39B47E3-AB5A-4DB1-997E-9694CD766C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0" b="25957"/>
          <a:stretch/>
        </p:blipFill>
        <p:spPr>
          <a:xfrm>
            <a:off x="1775520" y="2952172"/>
            <a:ext cx="1177626" cy="36646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6762AA2-7C4D-41BB-A1AE-3774C8A96C4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9" b="13936"/>
          <a:stretch/>
        </p:blipFill>
        <p:spPr>
          <a:xfrm>
            <a:off x="2986458" y="2785424"/>
            <a:ext cx="1177626" cy="5498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CBAE675-CC59-4EF6-B6EC-58691155D61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8" b="23954"/>
          <a:stretch/>
        </p:blipFill>
        <p:spPr>
          <a:xfrm>
            <a:off x="4265364" y="2900565"/>
            <a:ext cx="1177626" cy="42311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F3B1B85-8135-4B45-B195-135FD7D5995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1" b="17944"/>
          <a:stretch/>
        </p:blipFill>
        <p:spPr>
          <a:xfrm>
            <a:off x="5571386" y="2878368"/>
            <a:ext cx="1177626" cy="50323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C62534D-68CE-4066-B8D0-389D809AE9B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9" b="27961"/>
          <a:stretch/>
        </p:blipFill>
        <p:spPr>
          <a:xfrm>
            <a:off x="6872470" y="2952172"/>
            <a:ext cx="1331231" cy="39650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8FDBDF0-764C-41F2-8A4A-AD09A34858E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b="21951"/>
          <a:stretch/>
        </p:blipFill>
        <p:spPr>
          <a:xfrm>
            <a:off x="8297919" y="2847055"/>
            <a:ext cx="1154290" cy="47511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96FD95C-DF0D-42CD-B163-B11252261BB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3" r="22163"/>
          <a:stretch/>
        </p:blipFill>
        <p:spPr>
          <a:xfrm>
            <a:off x="9602317" y="2784284"/>
            <a:ext cx="548207" cy="65567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BA31C19-F4A2-40ED-9F86-5B2932A35BD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5" b="23954"/>
          <a:stretch/>
        </p:blipFill>
        <p:spPr>
          <a:xfrm>
            <a:off x="1780726" y="3555465"/>
            <a:ext cx="1069708" cy="38884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C4E2055-5E85-4EB6-8DB0-4289A5FD4F2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8" b="31473"/>
          <a:stretch/>
        </p:blipFill>
        <p:spPr>
          <a:xfrm>
            <a:off x="3092685" y="3532833"/>
            <a:ext cx="1830168" cy="42311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F9B637C-6708-40D3-AE95-BE96F60790C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3" r="18871" b="9930"/>
          <a:stretch/>
        </p:blipFill>
        <p:spPr>
          <a:xfrm>
            <a:off x="8183420" y="3396809"/>
            <a:ext cx="720893" cy="70000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AA0C1FC4-6713-40C5-871B-AD4765E9C7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11" y="3429114"/>
            <a:ext cx="973083" cy="64795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43403D2-9964-4059-99E7-6F4F2EA31B0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25958" r="1972" b="27961"/>
          <a:stretch/>
        </p:blipFill>
        <p:spPr>
          <a:xfrm>
            <a:off x="5140827" y="3449166"/>
            <a:ext cx="1643977" cy="52516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66261DF-1868-40C9-A8DF-D070FE168D9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9" b="27961"/>
          <a:stretch/>
        </p:blipFill>
        <p:spPr>
          <a:xfrm>
            <a:off x="8994269" y="3532833"/>
            <a:ext cx="1596434" cy="47549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8B17234-8A9C-4497-BE10-0344527C25A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4" b="30739"/>
          <a:stretch/>
        </p:blipFill>
        <p:spPr>
          <a:xfrm>
            <a:off x="1775520" y="4192772"/>
            <a:ext cx="1377920" cy="35891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AB0809F3-B218-465B-ADA1-2CF7E546DD50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5" b="23954"/>
          <a:stretch/>
        </p:blipFill>
        <p:spPr>
          <a:xfrm>
            <a:off x="3405889" y="4108716"/>
            <a:ext cx="1214689" cy="42311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C3D9B05-47B6-45F2-B2FA-06799FECB50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9" b="33881"/>
          <a:stretch/>
        </p:blipFill>
        <p:spPr>
          <a:xfrm>
            <a:off x="4873026" y="4148998"/>
            <a:ext cx="1609203" cy="35821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415A7775-44CE-456E-A37D-2DB751226951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9" b="37979"/>
          <a:stretch/>
        </p:blipFill>
        <p:spPr>
          <a:xfrm>
            <a:off x="6647966" y="4214010"/>
            <a:ext cx="1509693" cy="26521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EABB9DD7-5B60-4847-8159-95C26F7DAC12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20516" r="3762" b="20780"/>
          <a:stretch/>
        </p:blipFill>
        <p:spPr>
          <a:xfrm>
            <a:off x="9244343" y="4061689"/>
            <a:ext cx="1264153" cy="53529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931B4B0E-030A-4C53-81D4-5C0C00A87435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1417" r="5974" b="21951"/>
          <a:stretch/>
        </p:blipFill>
        <p:spPr>
          <a:xfrm>
            <a:off x="1742208" y="4673792"/>
            <a:ext cx="1210938" cy="51827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4477CF3D-574E-445F-9F67-ACDF98F1D3F2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3954"/>
          <a:stretch/>
        </p:blipFill>
        <p:spPr>
          <a:xfrm>
            <a:off x="3076098" y="4746731"/>
            <a:ext cx="1142088" cy="394276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DAF6AD55-AD88-458E-B1B5-FC1F9C2B9242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7" r="15813"/>
          <a:stretch/>
        </p:blipFill>
        <p:spPr>
          <a:xfrm>
            <a:off x="8445722" y="4193261"/>
            <a:ext cx="588941" cy="571919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8ADE1ECF-D71C-4200-83E5-066D40CC79C0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8" b="31088"/>
          <a:stretch/>
        </p:blipFill>
        <p:spPr>
          <a:xfrm>
            <a:off x="5360846" y="4693707"/>
            <a:ext cx="1571372" cy="374735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B5D6C104-F404-4016-BD85-5CAEDD19898A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8" b="20000"/>
          <a:stretch/>
        </p:blipFill>
        <p:spPr>
          <a:xfrm>
            <a:off x="6932218" y="4627379"/>
            <a:ext cx="1426152" cy="556325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EFB9617-D232-4346-9A14-E9D3D2F86CF9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9" b="29060"/>
          <a:stretch/>
        </p:blipFill>
        <p:spPr>
          <a:xfrm>
            <a:off x="9216873" y="4715201"/>
            <a:ext cx="1319090" cy="383242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3CC44387-1BB4-4993-B520-5429E7581FE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8" b="39982"/>
          <a:stretch/>
        </p:blipFill>
        <p:spPr>
          <a:xfrm>
            <a:off x="1657874" y="5255228"/>
            <a:ext cx="2251517" cy="358915"/>
          </a:xfrm>
          <a:prstGeom prst="rect">
            <a:avLst/>
          </a:prstGeom>
        </p:spPr>
      </p:pic>
      <p:pic>
        <p:nvPicPr>
          <p:cNvPr id="2049" name="Grafik 2048">
            <a:extLst>
              <a:ext uri="{FF2B5EF4-FFF2-40B4-BE49-F238E27FC236}">
                <a16:creationId xmlns:a16="http://schemas.microsoft.com/office/drawing/2014/main" id="{AFB35D90-C686-48CD-BCBC-B8E4510131B4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t="19512" r="11804" b="28158"/>
          <a:stretch/>
        </p:blipFill>
        <p:spPr>
          <a:xfrm>
            <a:off x="5366251" y="5106842"/>
            <a:ext cx="1039640" cy="500262"/>
          </a:xfrm>
          <a:prstGeom prst="rect">
            <a:avLst/>
          </a:prstGeom>
        </p:spPr>
      </p:pic>
      <p:pic>
        <p:nvPicPr>
          <p:cNvPr id="2053" name="Grafik 2052">
            <a:extLst>
              <a:ext uri="{FF2B5EF4-FFF2-40B4-BE49-F238E27FC236}">
                <a16:creationId xmlns:a16="http://schemas.microsoft.com/office/drawing/2014/main" id="{2471C266-92B8-4D69-93E3-9295EA0429E0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8" b="25957"/>
          <a:stretch/>
        </p:blipFill>
        <p:spPr>
          <a:xfrm>
            <a:off x="3984290" y="5274977"/>
            <a:ext cx="1272575" cy="402712"/>
          </a:xfrm>
          <a:prstGeom prst="rect">
            <a:avLst/>
          </a:prstGeom>
        </p:spPr>
      </p:pic>
      <p:pic>
        <p:nvPicPr>
          <p:cNvPr id="2056" name="Grafik 2055">
            <a:extLst>
              <a:ext uri="{FF2B5EF4-FFF2-40B4-BE49-F238E27FC236}">
                <a16:creationId xmlns:a16="http://schemas.microsoft.com/office/drawing/2014/main" id="{12F082D1-BC1F-4602-B310-CD5A448B7D22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2" b="29772"/>
          <a:stretch/>
        </p:blipFill>
        <p:spPr>
          <a:xfrm>
            <a:off x="6546534" y="5285567"/>
            <a:ext cx="1420391" cy="394842"/>
          </a:xfrm>
          <a:prstGeom prst="rect">
            <a:avLst/>
          </a:prstGeom>
        </p:spPr>
      </p:pic>
      <p:pic>
        <p:nvPicPr>
          <p:cNvPr id="2059" name="Grafik 2058">
            <a:extLst>
              <a:ext uri="{FF2B5EF4-FFF2-40B4-BE49-F238E27FC236}">
                <a16:creationId xmlns:a16="http://schemas.microsoft.com/office/drawing/2014/main" id="{955AE81F-9DDB-488E-9190-728CBCA5FFA9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r="20561"/>
          <a:stretch/>
        </p:blipFill>
        <p:spPr>
          <a:xfrm>
            <a:off x="4500492" y="5738082"/>
            <a:ext cx="640334" cy="682758"/>
          </a:xfrm>
          <a:prstGeom prst="rect">
            <a:avLst/>
          </a:prstGeom>
        </p:spPr>
      </p:pic>
      <p:pic>
        <p:nvPicPr>
          <p:cNvPr id="2063" name="Grafik 2062">
            <a:extLst>
              <a:ext uri="{FF2B5EF4-FFF2-40B4-BE49-F238E27FC236}">
                <a16:creationId xmlns:a16="http://schemas.microsoft.com/office/drawing/2014/main" id="{DA4D2A42-9CE0-4ECF-A639-CF4ECF634E41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0" b="25957"/>
          <a:stretch/>
        </p:blipFill>
        <p:spPr>
          <a:xfrm>
            <a:off x="9300151" y="5206034"/>
            <a:ext cx="1274161" cy="396504"/>
          </a:xfrm>
          <a:prstGeom prst="rect">
            <a:avLst/>
          </a:prstGeom>
        </p:spPr>
      </p:pic>
      <p:pic>
        <p:nvPicPr>
          <p:cNvPr id="2065" name="Grafik 2064">
            <a:extLst>
              <a:ext uri="{FF2B5EF4-FFF2-40B4-BE49-F238E27FC236}">
                <a16:creationId xmlns:a16="http://schemas.microsoft.com/office/drawing/2014/main" id="{41426662-F30F-4327-8573-C45D4ED4D272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23735" r="9376" b="24388"/>
          <a:stretch/>
        </p:blipFill>
        <p:spPr>
          <a:xfrm>
            <a:off x="3092686" y="5755286"/>
            <a:ext cx="1213687" cy="513861"/>
          </a:xfrm>
          <a:prstGeom prst="rect">
            <a:avLst/>
          </a:prstGeom>
        </p:spPr>
      </p:pic>
      <p:pic>
        <p:nvPicPr>
          <p:cNvPr id="2067" name="Grafik 2066">
            <a:extLst>
              <a:ext uri="{FF2B5EF4-FFF2-40B4-BE49-F238E27FC236}">
                <a16:creationId xmlns:a16="http://schemas.microsoft.com/office/drawing/2014/main" id="{4703C849-1F2E-419D-A9FD-059FA74FA45B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7" b="16621"/>
          <a:stretch/>
        </p:blipFill>
        <p:spPr>
          <a:xfrm>
            <a:off x="1890453" y="5811722"/>
            <a:ext cx="1008112" cy="457425"/>
          </a:xfrm>
          <a:prstGeom prst="rect">
            <a:avLst/>
          </a:prstGeom>
        </p:spPr>
      </p:pic>
      <p:pic>
        <p:nvPicPr>
          <p:cNvPr id="2069" name="Grafik 2068">
            <a:extLst>
              <a:ext uri="{FF2B5EF4-FFF2-40B4-BE49-F238E27FC236}">
                <a16:creationId xmlns:a16="http://schemas.microsoft.com/office/drawing/2014/main" id="{B42F6450-F9AC-45CB-A9BD-B76490369AB1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b="5719"/>
          <a:stretch/>
        </p:blipFill>
        <p:spPr>
          <a:xfrm>
            <a:off x="4372267" y="4663447"/>
            <a:ext cx="881022" cy="520256"/>
          </a:xfrm>
          <a:prstGeom prst="rect">
            <a:avLst/>
          </a:prstGeom>
        </p:spPr>
      </p:pic>
      <p:pic>
        <p:nvPicPr>
          <p:cNvPr id="2072" name="Grafik 2071">
            <a:extLst>
              <a:ext uri="{FF2B5EF4-FFF2-40B4-BE49-F238E27FC236}">
                <a16:creationId xmlns:a16="http://schemas.microsoft.com/office/drawing/2014/main" id="{4A8884C5-F927-4DF9-9F1D-325C8DFEDD17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24221" r="2331" b="23371"/>
          <a:stretch/>
        </p:blipFill>
        <p:spPr>
          <a:xfrm>
            <a:off x="5424833" y="5776297"/>
            <a:ext cx="1205215" cy="443347"/>
          </a:xfrm>
          <a:prstGeom prst="rect">
            <a:avLst/>
          </a:prstGeom>
        </p:spPr>
      </p:pic>
      <p:pic>
        <p:nvPicPr>
          <p:cNvPr id="2074" name="Grafik 2073">
            <a:extLst>
              <a:ext uri="{FF2B5EF4-FFF2-40B4-BE49-F238E27FC236}">
                <a16:creationId xmlns:a16="http://schemas.microsoft.com/office/drawing/2014/main" id="{45FCD41A-8B90-424B-9B27-1280B9F1D5DF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7569"/>
          <a:stretch/>
        </p:blipFill>
        <p:spPr>
          <a:xfrm>
            <a:off x="8178861" y="5090277"/>
            <a:ext cx="928313" cy="522687"/>
          </a:xfrm>
          <a:prstGeom prst="rect">
            <a:avLst/>
          </a:prstGeom>
        </p:spPr>
      </p:pic>
      <p:pic>
        <p:nvPicPr>
          <p:cNvPr id="2076" name="Grafik 2075">
            <a:extLst>
              <a:ext uri="{FF2B5EF4-FFF2-40B4-BE49-F238E27FC236}">
                <a16:creationId xmlns:a16="http://schemas.microsoft.com/office/drawing/2014/main" id="{97E1C28C-1464-4272-A225-550A6101AC1A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4458" r="8704" b="14607"/>
          <a:stretch/>
        </p:blipFill>
        <p:spPr>
          <a:xfrm>
            <a:off x="6756482" y="5738033"/>
            <a:ext cx="1051537" cy="604801"/>
          </a:xfrm>
          <a:prstGeom prst="rect">
            <a:avLst/>
          </a:prstGeom>
        </p:spPr>
      </p:pic>
      <p:pic>
        <p:nvPicPr>
          <p:cNvPr id="2078" name="Grafik 2077">
            <a:extLst>
              <a:ext uri="{FF2B5EF4-FFF2-40B4-BE49-F238E27FC236}">
                <a16:creationId xmlns:a16="http://schemas.microsoft.com/office/drawing/2014/main" id="{D54C6EC5-B8CB-46B1-88E8-B70E49CF190A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12570"/>
          <a:stretch/>
        </p:blipFill>
        <p:spPr>
          <a:xfrm>
            <a:off x="8146641" y="5769632"/>
            <a:ext cx="992750" cy="499515"/>
          </a:xfrm>
          <a:prstGeom prst="rect">
            <a:avLst/>
          </a:prstGeom>
        </p:spPr>
      </p:pic>
      <p:pic>
        <p:nvPicPr>
          <p:cNvPr id="2080" name="Grafik 2079">
            <a:extLst>
              <a:ext uri="{FF2B5EF4-FFF2-40B4-BE49-F238E27FC236}">
                <a16:creationId xmlns:a16="http://schemas.microsoft.com/office/drawing/2014/main" id="{319F3258-15BC-47FA-B49D-2261A4B934DE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8794" r="3763" b="8470"/>
          <a:stretch/>
        </p:blipFill>
        <p:spPr>
          <a:xfrm>
            <a:off x="9495328" y="5668001"/>
            <a:ext cx="1003101" cy="5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C35B2D3-C504-4A95-8475-D2719EB4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9F9ABB-0829-481B-B934-7C24F2D1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29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2D7141-7F74-4300-ACFE-6C51279D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88" y="211414"/>
            <a:ext cx="9036423" cy="58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1E1DD-F18E-45D8-A16F-05BF57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86261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752FE-173D-4487-994E-4258E6577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46239"/>
            <a:ext cx="9601200" cy="4144962"/>
          </a:xfrm>
        </p:spPr>
        <p:txBody>
          <a:bodyPr>
            <a:normAutofit/>
          </a:bodyPr>
          <a:lstStyle/>
          <a:p>
            <a:r>
              <a:rPr lang="de-DE" sz="2800" dirty="0"/>
              <a:t>Open Access bei transcript</a:t>
            </a:r>
          </a:p>
          <a:p>
            <a:r>
              <a:rPr lang="de-DE" sz="2800" dirty="0"/>
              <a:t>(Open Access) Verlagsleistungen: Vorteile einer Verlagspublikation</a:t>
            </a:r>
          </a:p>
          <a:p>
            <a:r>
              <a:rPr lang="de-DE" sz="2800" dirty="0"/>
              <a:t>Open Access Kosten</a:t>
            </a:r>
          </a:p>
          <a:p>
            <a:r>
              <a:rPr lang="de-DE" sz="2800" dirty="0"/>
              <a:t>Open Access Modelle</a:t>
            </a:r>
          </a:p>
          <a:p>
            <a:pPr lvl="1"/>
            <a:r>
              <a:rPr lang="de-DE" sz="2400" dirty="0"/>
              <a:t>Open Access durch Community-Building</a:t>
            </a:r>
          </a:p>
          <a:p>
            <a:pPr lvl="1"/>
            <a:r>
              <a:rPr lang="de-DE" sz="2400" dirty="0"/>
              <a:t>Open Library Politikwissenschaft 2020: Open Access Transformation zum Mitmachen!</a:t>
            </a:r>
            <a:endParaRPr lang="de-DE" sz="2000" dirty="0"/>
          </a:p>
          <a:p>
            <a:pPr marL="274320" lvl="1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3064E3-1376-4835-8181-54894B4E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Stefanie Hanneken, </a:t>
            </a:r>
            <a:r>
              <a:rPr lang="de-DE" dirty="0" err="1"/>
              <a:t>transcript</a:t>
            </a:r>
            <a:r>
              <a:rPr lang="de-DE" dirty="0"/>
              <a:t> Verlag, Open Access Roadshow, Flensburg, 14.11.2019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1E745E-1423-468E-9721-35FB2DB4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BCA7DB-0648-4CBD-A80F-423B5F9E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22B18B-7142-45FC-BF0C-4100EE59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7AD646-4645-4962-9F74-343297EA2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6" y="281056"/>
            <a:ext cx="3818167" cy="20373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440DA8-EC13-4671-AC14-A3112F4C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665" y="281055"/>
            <a:ext cx="3818167" cy="20373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C19CD15-998B-46A6-8B19-4DF3B2F4D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614" y="2521877"/>
            <a:ext cx="3818167" cy="203737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9E24874-4BE8-4D1E-A8C7-1D07C9982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45" y="2521877"/>
            <a:ext cx="3818168" cy="203737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5E888BC-6E27-4C91-BC56-FBCD62EC7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6183" y="2521877"/>
            <a:ext cx="3818167" cy="203737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45CC0B4-7B07-43C3-9C1B-6213F0A1F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76" y="4717548"/>
            <a:ext cx="11878674" cy="189785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826B588-7E65-4486-AEE8-E239C79DD0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8284" y="281054"/>
            <a:ext cx="3805665" cy="20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861E8F4-DBFE-45B6-8842-DB528411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683816"/>
          </a:xfrm>
        </p:spPr>
        <p:txBody>
          <a:bodyPr>
            <a:normAutofit/>
          </a:bodyPr>
          <a:lstStyle/>
          <a:p>
            <a:r>
              <a:rPr lang="de-DE" sz="2800" dirty="0"/>
              <a:t>Einige Vorteile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20D6965-5516-4994-B4C9-C7D79185B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03283"/>
            <a:ext cx="9601200" cy="4782207"/>
          </a:xfrm>
        </p:spPr>
        <p:txBody>
          <a:bodyPr>
            <a:normAutofit/>
          </a:bodyPr>
          <a:lstStyle/>
          <a:p>
            <a:r>
              <a:rPr lang="de-DE" dirty="0"/>
              <a:t>Finanzierung eines ganzen Fachbereichs nimmt die Last vom einzelnen Autor oder seiner Institution und verteilt sie die auf viele Schultern</a:t>
            </a:r>
          </a:p>
          <a:p>
            <a:r>
              <a:rPr lang="de-DE" dirty="0"/>
              <a:t>Vergleichsweise günstig (übliche BPCs 5.000 € - 10.000 € und mehr)</a:t>
            </a:r>
          </a:p>
          <a:p>
            <a:r>
              <a:rPr lang="de-DE" dirty="0"/>
              <a:t>Transparente Kostenkalkulation</a:t>
            </a:r>
          </a:p>
          <a:p>
            <a:r>
              <a:rPr lang="de-DE" dirty="0"/>
              <a:t>Das Buch ist auch als hochwertige Printausgabe erhältlich</a:t>
            </a:r>
          </a:p>
          <a:p>
            <a:r>
              <a:rPr lang="de-DE" dirty="0"/>
              <a:t>Das Buchpaket bietet ein bekanntes Programm mit bewährter Titelauswahl und gesicherter Qualitätskontrolle, Einhaltung von Open-Access-Qualitätsstandards, Aktive Verbreitung und Bewerbung der Publikationen, Zugang über die Verlagskanäle in die Wissenschaft</a:t>
            </a:r>
          </a:p>
          <a:p>
            <a:r>
              <a:rPr lang="de-DE" dirty="0"/>
              <a:t>Erhalt eines breiten Buchangebots, Sicherung der Finanzierung erlaubt dem Verlag die Programmplanung aus der Wissenschaft heraus, anstatt an Förderbudgets entlang.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2625FE-D17F-438B-AEBD-FDB1ABE2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076E73-B8D6-4E68-A852-EE02E959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48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497A8-EF74-403A-9A58-D2F66341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14685"/>
            <a:ext cx="9601200" cy="494308"/>
          </a:xfrm>
        </p:spPr>
        <p:txBody>
          <a:bodyPr>
            <a:normAutofit fontScale="90000"/>
          </a:bodyPr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65B4C7-2B86-4AE4-BB06-C98F218C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56138"/>
            <a:ext cx="9601200" cy="4855779"/>
          </a:xfrm>
        </p:spPr>
        <p:txBody>
          <a:bodyPr>
            <a:normAutofit fontScale="92500"/>
          </a:bodyPr>
          <a:lstStyle/>
          <a:p>
            <a:r>
              <a:rPr lang="de-DE" sz="2400" dirty="0"/>
              <a:t>Trittbrettfahrer-Effekt: Andere profitieren vom Einsatz der Förderer. „Gegenmaßnahmen“:</a:t>
            </a:r>
          </a:p>
          <a:p>
            <a:pPr lvl="1"/>
            <a:r>
              <a:rPr lang="de-DE" sz="2000" dirty="0"/>
              <a:t>Schwerpunkt deutschsprachige Literatur, wodurch sichergestellt wird, dass öffentliche Mittel der deutschsprachigen Community zu Gute kommen.</a:t>
            </a:r>
          </a:p>
          <a:p>
            <a:pPr lvl="1"/>
            <a:r>
              <a:rPr lang="de-DE" sz="2000" dirty="0"/>
              <a:t>Zusatzleistungen für Förderer: Printexemplar jedes Buchs, Nennung als „Open-Access-</a:t>
            </a:r>
            <a:r>
              <a:rPr lang="de-DE" sz="2000" dirty="0" err="1"/>
              <a:t>Enabler</a:t>
            </a:r>
            <a:r>
              <a:rPr lang="de-DE" sz="2000" dirty="0"/>
              <a:t>” im Impressum, auf der Verlagswebsite und in den Metadaten</a:t>
            </a:r>
          </a:p>
          <a:p>
            <a:r>
              <a:rPr lang="de-DE" sz="2400" dirty="0"/>
              <a:t>Förderzusage für nur ein Jahr erschwert die Planung und Kommunikation mit den Autoren</a:t>
            </a:r>
          </a:p>
          <a:p>
            <a:r>
              <a:rPr lang="de-DE" sz="2400" dirty="0"/>
              <a:t>Zeitplan Programmplanung: Titel stehen u.U. erst nach Finanzierungszeitraum fest (Im Erwerbsmodell „E-Book-Paket“ akzeptiert)</a:t>
            </a:r>
          </a:p>
          <a:p>
            <a:r>
              <a:rPr lang="de-DE" sz="2400" dirty="0"/>
              <a:t>Wünschenswert wäre ein formales Konsortium statt informellen Netzwerks für größere Sicherheit für Autoren und den Verlag der dadurch auch in Bezug auf Sponsoren-Wünsche flexibler wird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1EC6DC-54F8-47D7-995D-1233B1F5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69C4D-5134-4E01-A684-07B85842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5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04FAF-D63C-4E71-B2CC-90300910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Library Politikwissenschaft 2020: Endspurt für die 2. Runde!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F8C16D-3E33-480F-BA38-DC3E11FA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22 Neuerscheinungen aus den Fachbereichen Internationale und europäische Politik, Parteien, Soziale Bewegung und Zivilgesellschaft, Politische Theorie</a:t>
            </a:r>
          </a:p>
          <a:p>
            <a:r>
              <a:rPr lang="de-DE" sz="2400" dirty="0"/>
              <a:t>Neben PDF-Format zusätzlich alle Neuerscheinungen im EPUB-Format.</a:t>
            </a:r>
          </a:p>
          <a:p>
            <a:r>
              <a:rPr lang="de-DE" sz="2400" dirty="0"/>
              <a:t>Mikrosponsoring als neue Preisstufe (300 € für das Paket)</a:t>
            </a:r>
            <a:br>
              <a:rPr lang="de-DE" sz="2400" dirty="0"/>
            </a:br>
            <a:r>
              <a:rPr lang="de-DE" sz="2400" dirty="0"/>
              <a:t>Sponsoring Light für kleinere Einrichtungen (Hälfte des Voll-Sponsoringbetrags) </a:t>
            </a:r>
          </a:p>
          <a:p>
            <a:r>
              <a:rPr lang="de-DE" sz="2400" dirty="0"/>
              <a:t>Mindestteilnehmermenge: 30</a:t>
            </a:r>
            <a:br>
              <a:rPr lang="de-DE" sz="2400" dirty="0"/>
            </a:br>
            <a:r>
              <a:rPr lang="de-DE" sz="2400" dirty="0"/>
              <a:t>Bisher erreicht</a:t>
            </a:r>
            <a:r>
              <a:rPr lang="de-DE" sz="2400"/>
              <a:t>: 25, </a:t>
            </a:r>
            <a:r>
              <a:rPr lang="de-DE" sz="2400" dirty="0" err="1"/>
              <a:t>Pledging</a:t>
            </a:r>
            <a:r>
              <a:rPr lang="de-DE" sz="2400" dirty="0"/>
              <a:t> noch bis Ende November möglich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337E0-BE0B-4F8C-9492-21C2F27F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6713C2-06D0-4C02-9D94-F29C72CD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2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67884-105A-4F93-93AA-49AE896D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4"/>
            <a:ext cx="9601200" cy="580668"/>
          </a:xfrm>
        </p:spPr>
        <p:txBody>
          <a:bodyPr/>
          <a:lstStyle/>
          <a:p>
            <a:r>
              <a:rPr lang="de-DE" dirty="0"/>
              <a:t>Preisstruktur der Open Library Politik 2020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2D9CBC3-E629-4708-9BE4-5110D7423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926" y="1397786"/>
            <a:ext cx="8873164" cy="457862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93AB43-09E5-4CB9-B1EB-FFFB6B5B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E60BE1-DDB9-4C63-A129-F5067192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96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7413E19-66DC-407F-BABF-4F14686C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038E16-54DF-4070-9857-44E6FE443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err="1"/>
              <a:t>OGeSoMo</a:t>
            </a:r>
            <a:r>
              <a:rPr lang="de-DE" b="1" dirty="0"/>
              <a:t>, Verlagscheckliste: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https://www.uni-due.de/imperia/md/images/ogesomo/checkliste_verlagsleistungen_vertragsschlie%C3%9Fung_neu.pdf</a:t>
            </a:r>
          </a:p>
          <a:p>
            <a:r>
              <a:rPr lang="de-DE" b="1" dirty="0"/>
              <a:t>Factsheet Open Library Politikwissenschaft 2020:</a:t>
            </a:r>
            <a:br>
              <a:rPr lang="de-DE" b="1" dirty="0"/>
            </a:br>
            <a:r>
              <a:rPr lang="de-DE" dirty="0"/>
              <a:t>https://www.transcript-verlag.de/shopMedia/service_media/transcript/openaccess/Factsheet_Open_Library_Politikwissenschaft_2020.pdf</a:t>
            </a:r>
          </a:p>
          <a:p>
            <a:r>
              <a:rPr lang="de-DE" b="1" dirty="0"/>
              <a:t>Open Access </a:t>
            </a:r>
            <a:r>
              <a:rPr lang="de-DE" b="1" dirty="0" err="1"/>
              <a:t>Qualitätstandards</a:t>
            </a:r>
            <a:r>
              <a:rPr lang="de-DE" b="1" dirty="0"/>
              <a:t>, Nationaler Open Access Kontaktpunkt OA2020 DE, Knowledge </a:t>
            </a:r>
            <a:r>
              <a:rPr lang="de-DE" b="1" dirty="0" err="1"/>
              <a:t>Unlatched</a:t>
            </a:r>
            <a:r>
              <a:rPr lang="de-DE" b="1" dirty="0"/>
              <a:t> und </a:t>
            </a:r>
            <a:r>
              <a:rPr lang="de-DE" b="1" dirty="0" err="1"/>
              <a:t>transcript</a:t>
            </a:r>
            <a:r>
              <a:rPr lang="de-DE" b="1" dirty="0"/>
              <a:t> Verlag:</a:t>
            </a:r>
            <a:br>
              <a:rPr lang="de-DE" b="1" dirty="0"/>
            </a:br>
            <a:r>
              <a:rPr lang="de-DE" dirty="0"/>
              <a:t>https://pub.uni-bielefeld.de/download/2932189/2932190/OA2020DE%26KU%26transcript_Qualitaetsstandards_OpenAccess_Buecher_V2.pdf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A183AE-C8DC-4941-B134-8C382628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7BAABB-51A0-4ED6-8CD4-EC66D722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9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9523" y="1063255"/>
            <a:ext cx="9601200" cy="4221517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dirty="0"/>
              <a:t>Vielen Dank für Ihre Aufmerksamkeit!</a:t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1200" dirty="0"/>
              <a:t/>
            </a:r>
            <a:br>
              <a:rPr lang="de-DE" sz="1200" dirty="0"/>
            </a:br>
            <a:endParaRPr lang="de-DE" sz="3200" b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2935AF-CB27-49CE-A72D-A245557C3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1266976"/>
          </a:xfrm>
        </p:spPr>
        <p:txBody>
          <a:bodyPr>
            <a:normAutofit/>
          </a:bodyPr>
          <a:lstStyle/>
          <a:p>
            <a:r>
              <a:rPr lang="sv-SE" sz="2400" dirty="0"/>
              <a:t>Kontakt: hanneken@transcript-verlag.de</a:t>
            </a:r>
            <a:endParaRPr lang="de-DE" sz="2400" dirty="0"/>
          </a:p>
        </p:txBody>
      </p:sp>
      <p:pic>
        <p:nvPicPr>
          <p:cNvPr id="3" name="Picture 2" descr="X:\Ablagen\logos\transcript_logos\transcript_iap_farbe.png">
            <a:extLst>
              <a:ext uri="{FF2B5EF4-FFF2-40B4-BE49-F238E27FC236}">
                <a16:creationId xmlns:a16="http://schemas.microsoft.com/office/drawing/2014/main" id="{3D154A0A-F7AF-4394-A206-0DC29B80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3174014"/>
            <a:ext cx="3794335" cy="6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CCE777-71CA-413A-80DA-08959F5E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183" y="2091651"/>
            <a:ext cx="3810330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44C5-52D5-40D6-8EB8-6C697DC9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Access bei </a:t>
            </a:r>
            <a:r>
              <a:rPr lang="de-DE" dirty="0" err="1"/>
              <a:t>transcript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57255C-61F3-43F6-BD4C-3C08F0230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Autoren als „Motor“ für einzelne Open Access Publikationen</a:t>
            </a:r>
          </a:p>
          <a:p>
            <a:r>
              <a:rPr lang="de-DE" sz="2400" dirty="0"/>
              <a:t>Open Access für ganze Reihen und Zeitschriften</a:t>
            </a:r>
          </a:p>
          <a:p>
            <a:r>
              <a:rPr lang="de-DE" sz="2400" dirty="0"/>
              <a:t>Wissensaufbau und Weiterentwicklung durch aktive Teilnahme an Studien und Projekten</a:t>
            </a:r>
          </a:p>
          <a:p>
            <a:r>
              <a:rPr lang="de-DE" sz="2400" dirty="0"/>
              <a:t>Von der Einzelförderung zur Transformation ganzer Fachbereiche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3FEF9B-B6E0-4296-8D32-03AF0A83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Gemeinsames Ermöglichen einer neuen Publikationskultur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509D4-C74C-4996-9BC2-535CF7B4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BE7979-258E-431C-BBE1-45104249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0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59BE1-3E95-4B38-8A93-899A8FA7C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843033"/>
          </a:xfrm>
        </p:spPr>
        <p:txBody>
          <a:bodyPr>
            <a:normAutofit/>
          </a:bodyPr>
          <a:lstStyle/>
          <a:p>
            <a:r>
              <a:rPr lang="de-DE" sz="2800" dirty="0"/>
              <a:t>Was meinen wir, wenn wir „Open-Access“ sagen?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5FAF1FE-7791-4AC6-A768-4E513C27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27" y="1592495"/>
            <a:ext cx="9932773" cy="419870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</a:rPr>
              <a:t>transcript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 Open Access</a:t>
            </a:r>
            <a:r>
              <a:rPr lang="de-DE" sz="2800" b="1" dirty="0">
                <a:solidFill>
                  <a:schemeClr val="accent4"/>
                </a:solidFill>
              </a:rPr>
              <a:t> </a:t>
            </a:r>
            <a:r>
              <a:rPr lang="de-DE" sz="2800" dirty="0"/>
              <a:t>ist eine Verlagspublikation mit gedruckter und digitaler Ausgabe, die gleichzeitig mit dem Printbuch erscheint und kostenlos verfügbar ist.</a:t>
            </a:r>
          </a:p>
          <a:p>
            <a:r>
              <a:rPr lang="de-DE" sz="2800" dirty="0"/>
              <a:t>Die Nutzungsrechte werden über eine (vom Autor gewählte) 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</a:rPr>
              <a:t>Creative Commons Lizenz</a:t>
            </a: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800" dirty="0"/>
              <a:t>geregelt.</a:t>
            </a:r>
          </a:p>
          <a:p>
            <a:r>
              <a:rPr lang="de-DE" sz="2800" dirty="0"/>
              <a:t>Neben dem Open-Access-Gold Angebot können kostenpflichtige E-Books nachträglich transformiert werden (OA mit Embargo, Grünes OA). Außerdem erlauben wir die Zweitveröffentlichung von Kapiteln und Artikeln für den freien Zugang im Internet.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A037D0-2B7D-4369-BB62-690C5F0D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1A7856-9E64-4AAF-A981-81CC78EC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3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4CAE333-5B2A-4958-A496-0F69CA9B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78F6C4-E120-4DFA-86A5-07B2D499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D0C774-9C1F-45E9-8358-B4E36517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36" y="624597"/>
            <a:ext cx="9961727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4F91AB4-B451-4376-9C9D-6ED36E9BE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892" y="494166"/>
            <a:ext cx="9652057" cy="558856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1324F8-20BB-44AE-93C3-0DC2FAE6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5B9687-73BB-4400-BFCA-31EE3A71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9F523-0CC5-4042-8F67-B75FA6D7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621530"/>
          </a:xfrm>
        </p:spPr>
        <p:txBody>
          <a:bodyPr/>
          <a:lstStyle/>
          <a:p>
            <a:r>
              <a:rPr lang="de-DE" dirty="0"/>
              <a:t>Ein Teil unseres Open Access Netzwerks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B2945-0B48-408A-BFBA-9CE0840B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111" y="1354738"/>
            <a:ext cx="9601200" cy="4486336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65C988-18B9-4DD2-93E7-3F01516E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D0EB28-7EF9-4A12-9B34-8B99D451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t>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B92578-740D-45EC-8D22-E2A6515E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967" y="3796258"/>
            <a:ext cx="2139881" cy="11400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79F425-40FB-4F87-A906-3FBE293B6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098" y="1178058"/>
            <a:ext cx="1688738" cy="17192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347F2D-FD13-4852-AB76-C8B5C7F2F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082" y="2933215"/>
            <a:ext cx="2036240" cy="8535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AF7BAA7-12E1-478D-8A06-BF729F598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066" y="3901406"/>
            <a:ext cx="1548518" cy="719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7C028AB-8C15-4DCD-BD99-675EE6000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20" y="4720880"/>
            <a:ext cx="1908213" cy="10546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C8EA5F-926F-4C2B-9693-2EB43780D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437" y="2568364"/>
            <a:ext cx="2901948" cy="9266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65E2468-05BB-4FC9-B68E-7D3450D3C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715" y="1733053"/>
            <a:ext cx="3589133" cy="72211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77002EB-908F-4E7B-947E-811CC36D1A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1378" y="3171272"/>
            <a:ext cx="2054530" cy="49381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3A18FB5-E13A-4694-BD20-919C63F54A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8865" y="1260655"/>
            <a:ext cx="1198531" cy="15540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9734297-5B92-4678-9FE5-D80DB5523E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0209" y="4001741"/>
            <a:ext cx="4102964" cy="5547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94A1EB1-1A6B-4A58-8F62-2E0446E624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4207" y="1219466"/>
            <a:ext cx="2020899" cy="113843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93FFACC-B246-476C-B542-91EAECBBB9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8494" y="5061893"/>
            <a:ext cx="3194581" cy="66452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7C0E89-1F20-45B1-A2B3-4521ADD99A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2334" y="4796226"/>
            <a:ext cx="1249044" cy="12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FCC6EEE-2090-4B6A-BC45-9E7B5EC3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/>
              <a:t>Stefanie Hanneken, transcript Verlag, Open Access Roadshow, Flensburg, 14.11.2019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A0510C-0360-4C17-87AE-CEA47B80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de-DE" smtClean="0"/>
              <a:pPr rtl="0"/>
              <a:t>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353F7C-7B14-40CE-AAAE-3736F9173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5" y="613249"/>
            <a:ext cx="10091637" cy="43143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C91010-11B9-4FEB-A002-A4C393075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10" y="4927557"/>
            <a:ext cx="10105142" cy="10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031015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8_TF03031015" id="{F52E478C-C6C3-47FC-AC52-3AA1BFB9B5E7}" vid="{B6A15A0E-9597-48A3-BCD0-2AA4F491C9C2}"/>
    </a:ext>
  </a:extLst>
</a:theme>
</file>

<file path=ppt/theme/theme2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1545</Words>
  <Application>Microsoft Office PowerPoint</Application>
  <PresentationFormat>Breitbild</PresentationFormat>
  <Paragraphs>189</Paragraphs>
  <Slides>36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 Light</vt:lpstr>
      <vt:lpstr>Wingdings</vt:lpstr>
      <vt:lpstr>TF03031015</vt:lpstr>
      <vt:lpstr> Open Access  aus Verlagsperspektive</vt:lpstr>
      <vt:lpstr>PowerPoint-Präsentation</vt:lpstr>
      <vt:lpstr>Agenda</vt:lpstr>
      <vt:lpstr>Open Access bei transcript</vt:lpstr>
      <vt:lpstr>Was meinen wir, wenn wir „Open-Access“ sagen?</vt:lpstr>
      <vt:lpstr>PowerPoint-Präsentation</vt:lpstr>
      <vt:lpstr>PowerPoint-Präsentation</vt:lpstr>
      <vt:lpstr>Ein Teil unseres Open Access Netzwerks</vt:lpstr>
      <vt:lpstr>PowerPoint-Präsentation</vt:lpstr>
      <vt:lpstr>Chancen und Herausforderung von OA für Verlage</vt:lpstr>
      <vt:lpstr>Open Access im Verlagsgeschäft</vt:lpstr>
      <vt:lpstr>Neue Aufgaben</vt:lpstr>
      <vt:lpstr>Wir investieren heute mehr als früher in die einzelnen Publikationen</vt:lpstr>
      <vt:lpstr>Klassische Verlagsleistungen</vt:lpstr>
      <vt:lpstr>PowerPoint-Präsentation</vt:lpstr>
      <vt:lpstr>Open Access Qualitätsstandards</vt:lpstr>
      <vt:lpstr>Open Access Kosten</vt:lpstr>
      <vt:lpstr>Buchkalkulation</vt:lpstr>
      <vt:lpstr>Verlage haben erheblich mehr Aufwand bei sinkenden durchschnittlichen Verkäufen</vt:lpstr>
      <vt:lpstr>PowerPoint-Präsentation</vt:lpstr>
      <vt:lpstr>Open Access Publikationsmodelle</vt:lpstr>
      <vt:lpstr>PowerPoint-Präsentation</vt:lpstr>
      <vt:lpstr>Open-Access-Transformation über Community-Bildung</vt:lpstr>
      <vt:lpstr>Crowdfunding-/Konsortialmodelle</vt:lpstr>
      <vt:lpstr>PowerPoint-Präsentation</vt:lpstr>
      <vt:lpstr>transcript Open Library Politikwissenschaft</vt:lpstr>
      <vt:lpstr>Open Library Politikwissenschaft 2019</vt:lpstr>
      <vt:lpstr> Open Library Politikwissenschaft 2019</vt:lpstr>
      <vt:lpstr>PowerPoint-Präsentation</vt:lpstr>
      <vt:lpstr>PowerPoint-Präsentation</vt:lpstr>
      <vt:lpstr>Einige Vorteile</vt:lpstr>
      <vt:lpstr>Herausforderungen</vt:lpstr>
      <vt:lpstr>Open Library Politikwissenschaft 2020: Endspurt für die 2. Runde!</vt:lpstr>
      <vt:lpstr>Preisstruktur der Open Library Politik 2020</vt:lpstr>
      <vt:lpstr>Links</vt:lpstr>
      <vt:lpstr>Vielen Dank für Ihre Aufmerksamkeit!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W7</dc:creator>
  <cp:lastModifiedBy>Silke Ruß</cp:lastModifiedBy>
  <cp:revision>138</cp:revision>
  <cp:lastPrinted>2019-11-13T15:34:25Z</cp:lastPrinted>
  <dcterms:created xsi:type="dcterms:W3CDTF">2019-06-04T06:41:10Z</dcterms:created>
  <dcterms:modified xsi:type="dcterms:W3CDTF">2019-11-14T08:25:51Z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