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media/image8.png" ContentType="image/png"/>
  <Override PartName="/ppt/media/image9.png" ContentType="image/png"/>
  <Override PartName="/ppt/media/image7.jpeg" ContentType="image/jpeg"/>
  <Override PartName="/ppt/media/image6.jpeg" ContentType="image/jpeg"/>
  <Override PartName="/ppt/media/image4.png" ContentType="image/png"/>
  <Override PartName="/ppt/media/image5.jpeg" ContentType="image/jpeg"/>
  <Override PartName="/ppt/media/image3.png" ContentType="image/png"/>
  <Override PartName="/ppt/media/image2.png" ContentType="image/png"/>
  <Override PartName="/ppt/media/image1.png" ContentType="image/png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Klicken Sie, um das Format des Titeltextes zu bearbeiten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Klicken Sie, um die Formate des Gliederungstextes zu bearbeiten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de-DE" sz="2800">
                <a:latin typeface="Arial"/>
              </a:rPr>
              <a:t>Zweite Gliederungsebene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de-DE" sz="2400">
                <a:latin typeface="Arial"/>
              </a:rPr>
              <a:t>Dritte Gliederungsebene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de-DE" sz="2000">
                <a:latin typeface="Arial"/>
              </a:rPr>
              <a:t>Vierte Gliederungsebene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Fünfte Gliederungsebene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Sechste Gliederungsebene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de-DE" sz="2000">
                <a:latin typeface="Arial"/>
              </a:rPr>
              <a:t>Siebente Gliederungsebene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de-DE" sz="1400">
                <a:latin typeface="Times New Roman"/>
              </a:rPr>
              <a:t>&lt;Datum/Uhrzeit&gt;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de-DE" sz="1400">
                <a:latin typeface="Times New Roman"/>
              </a:rPr>
              <a:t>&lt;Fußzeile&gt;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F92C72A0-0E64-451C-A4F6-339D9A330D67}" type="slidenum">
              <a:rPr lang="de-DE" sz="1400">
                <a:latin typeface="Times New Roman"/>
              </a:rPr>
              <a:t>&lt;Nummer&gt;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4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4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278280" y="992160"/>
            <a:ext cx="9071640" cy="17013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000">
                <a:latin typeface="Arial"/>
              </a:rPr>
              <a:t>Open Access Roadshow </a:t>
            </a:r>
            <a:r>
              <a:rPr lang="de-DE" sz="4000">
                <a:latin typeface="Arial"/>
              </a:rPr>
              <a:t>
</a:t>
            </a:r>
            <a:r>
              <a:rPr lang="de-DE" sz="4000">
                <a:latin typeface="Arial"/>
              </a:rPr>
              <a:t>Schleswig-Holstein</a:t>
            </a:r>
            <a:r>
              <a:rPr lang="de-DE" sz="4000">
                <a:latin typeface="Arial"/>
              </a:rPr>
              <a:t>
</a:t>
            </a:r>
            <a:r>
              <a:rPr lang="de-DE" sz="4000">
                <a:latin typeface="Arial"/>
              </a:rPr>
              <a:t> 14.11.2019 Flensburg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54309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lang="de-DE" sz="3200">
                <a:latin typeface="Arial"/>
              </a:rPr>
              <a:t>Open Access- Eine Einführung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endParaRPr/>
          </a:p>
          <a:p>
            <a:endParaRPr/>
          </a:p>
          <a:p>
            <a:r>
              <a:rPr lang="de-DE" sz="2600">
                <a:latin typeface="Arial"/>
              </a:rPr>
              <a:t>Anika Wilde </a:t>
            </a:r>
            <a:endParaRPr/>
          </a:p>
          <a:p>
            <a:r>
              <a:rPr lang="de-DE" sz="2600">
                <a:latin typeface="Arial"/>
              </a:rPr>
              <a:t>Hochschule für Schauspielkunst Ernst Busch</a:t>
            </a:r>
            <a:endParaRPr/>
          </a:p>
          <a:p>
            <a:r>
              <a:rPr lang="de-DE" sz="2600">
                <a:latin typeface="Arial"/>
              </a:rPr>
              <a:t>Kontakt: a.wilde@hfs-berlin.de</a:t>
            </a:r>
            <a:endParaRPr/>
          </a:p>
        </p:txBody>
      </p:sp>
      <p:pic>
        <p:nvPicPr>
          <p:cNvPr id="41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44000" y="144000"/>
            <a:ext cx="2304000" cy="936000"/>
          </a:xfrm>
          <a:prstGeom prst="rect">
            <a:avLst/>
          </a:prstGeom>
          <a:ln>
            <a:noFill/>
          </a:ln>
        </p:spPr>
      </p:pic>
      <p:pic>
        <p:nvPicPr>
          <p:cNvPr id="42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7848000" y="147240"/>
            <a:ext cx="2065680" cy="1508760"/>
          </a:xfrm>
          <a:prstGeom prst="rect">
            <a:avLst/>
          </a:prstGeom>
          <a:ln>
            <a:noFill/>
          </a:ln>
        </p:spPr>
      </p:pic>
      <p:pic>
        <p:nvPicPr>
          <p:cNvPr id="43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7272000" y="6048000"/>
            <a:ext cx="2303640" cy="936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28800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Was ist Open Access?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550296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„</a:t>
            </a:r>
            <a:r>
              <a:rPr lang="de-DE" sz="3200">
                <a:latin typeface="Arial"/>
              </a:rPr>
              <a:t>Berliner Erklärung“ (2003):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offene Zugang zu wissenschaftlichen Materialien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Recht zu kopieren, nutzen und verbreiten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korrekte Angabe der Urheberschaft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3200">
                <a:latin typeface="Arial"/>
              </a:rPr>
              <a:t>Nutzung elektronischer Standardformate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21600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Warum Open Access?</a:t>
            </a:r>
            <a:endParaRPr/>
          </a:p>
        </p:txBody>
      </p:sp>
      <p:pic>
        <p:nvPicPr>
          <p:cNvPr id="47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080000" y="1478160"/>
            <a:ext cx="7488000" cy="4927320"/>
          </a:xfrm>
          <a:prstGeom prst="rect">
            <a:avLst/>
          </a:prstGeom>
          <a:ln>
            <a:noFill/>
          </a:ln>
        </p:spPr>
      </p:pic>
      <p:sp>
        <p:nvSpPr>
          <p:cNvPr id="48" name="CustomShape 2"/>
          <p:cNvSpPr/>
          <p:nvPr/>
        </p:nvSpPr>
        <p:spPr>
          <a:xfrm>
            <a:off x="288000" y="6768000"/>
            <a:ext cx="8064000" cy="432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lIns="90000" rIns="90000" tIns="45000" bIns="45000" anchor="ctr"/>
          <a:p>
            <a:pPr algn="ctr"/>
            <a:r>
              <a:rPr lang="de-DE" sz="1300">
                <a:latin typeface="Arial"/>
              </a:rPr>
              <a:t>Quelle: https://kib.ki.se/en/publish-analyse/publish-open-access/why-open-access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Wie kann publiziert werden?</a:t>
            </a:r>
            <a:endParaRPr/>
          </a:p>
        </p:txBody>
      </p:sp>
      <p:pic>
        <p:nvPicPr>
          <p:cNvPr id="50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432000" y="1944000"/>
            <a:ext cx="9216000" cy="3839040"/>
          </a:xfrm>
          <a:prstGeom prst="rect">
            <a:avLst/>
          </a:prstGeom>
          <a:ln>
            <a:noFill/>
          </a:ln>
        </p:spPr>
      </p:pic>
      <p:sp>
        <p:nvSpPr>
          <p:cNvPr id="51" name="CustomShape 2"/>
          <p:cNvSpPr/>
          <p:nvPr/>
        </p:nvSpPr>
        <p:spPr>
          <a:xfrm>
            <a:off x="2088000" y="6480000"/>
            <a:ext cx="5328000" cy="57600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lIns="90000" rIns="90000" tIns="45000" bIns="45000" anchor="ctr"/>
          <a:p>
            <a:pPr algn="ctr"/>
            <a:r>
              <a:rPr lang="de-DE" sz="1300">
                <a:latin typeface="Arial"/>
              </a:rPr>
              <a:t>Quelle: https://www.ub.uni-potsdam.de/de/publizieren/open-access-publizieren/wege-des-open-access.html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76000" y="14400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Creative Commons License</a:t>
            </a:r>
            <a:endParaRPr/>
          </a:p>
        </p:txBody>
      </p:sp>
      <p:pic>
        <p:nvPicPr>
          <p:cNvPr id="53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458000" y="1440000"/>
            <a:ext cx="3510000" cy="5400000"/>
          </a:xfrm>
          <a:prstGeom prst="rect">
            <a:avLst/>
          </a:prstGeom>
          <a:ln>
            <a:noFill/>
          </a:ln>
        </p:spPr>
      </p:pic>
      <p:sp>
        <p:nvSpPr>
          <p:cNvPr id="54" name="TextShape 2"/>
          <p:cNvSpPr txBox="1"/>
          <p:nvPr/>
        </p:nvSpPr>
        <p:spPr>
          <a:xfrm>
            <a:off x="5760000" y="2376000"/>
            <a:ext cx="3888000" cy="5070960"/>
          </a:xfrm>
          <a:prstGeom prst="rect">
            <a:avLst/>
          </a:prstGeom>
        </p:spPr>
        <p:txBody>
          <a:bodyPr lIns="0" rIns="0" tIns="0" bIns="0"/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    </a:t>
            </a:r>
            <a:r>
              <a:rPr lang="de-DE" sz="2800">
                <a:latin typeface="Arial"/>
              </a:rPr>
              <a:t>Namensnennung</a:t>
            </a:r>
            <a:endParaRPr/>
          </a:p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    </a:t>
            </a:r>
            <a:r>
              <a:rPr lang="de-DE" sz="2800">
                <a:latin typeface="Arial"/>
              </a:rPr>
              <a:t>Nicht kommerziell</a:t>
            </a:r>
            <a:endParaRPr/>
          </a:p>
          <a:p>
            <a:pPr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    </a:t>
            </a:r>
            <a:r>
              <a:rPr lang="de-DE" sz="2800">
                <a:latin typeface="Arial"/>
              </a:rPr>
              <a:t>Weitergabe nur mit     gleicher Lizenz</a:t>
            </a:r>
            <a:endParaRPr/>
          </a:p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    </a:t>
            </a:r>
            <a:r>
              <a:rPr lang="de-DE" sz="2800">
                <a:latin typeface="Arial"/>
              </a:rPr>
              <a:t>Keine Bearbeitung</a:t>
            </a:r>
            <a:endParaRPr/>
          </a:p>
          <a:p>
            <a:pPr>
              <a:lnSpc>
                <a:spcPct val="150000"/>
              </a:lnSpc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     </a:t>
            </a:r>
            <a:r>
              <a:rPr lang="de-DE" sz="2800">
                <a:latin typeface="Arial"/>
              </a:rPr>
              <a:t>Zero</a:t>
            </a:r>
            <a:endParaRPr/>
          </a:p>
        </p:txBody>
      </p:sp>
      <p:pic>
        <p:nvPicPr>
          <p:cNvPr id="55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16000" y="2160000"/>
            <a:ext cx="920880" cy="4392000"/>
          </a:xfrm>
          <a:prstGeom prst="rect">
            <a:avLst/>
          </a:prstGeom>
          <a:ln>
            <a:noFill/>
          </a:ln>
        </p:spPr>
      </p:pic>
      <p:sp>
        <p:nvSpPr>
          <p:cNvPr id="56" name="CustomShape 3"/>
          <p:cNvSpPr/>
          <p:nvPr/>
        </p:nvSpPr>
        <p:spPr>
          <a:xfrm>
            <a:off x="1440000" y="6912000"/>
            <a:ext cx="5328000" cy="462960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none" lIns="90000" rIns="90000" tIns="45000" bIns="45000" anchor="ctr"/>
          <a:p>
            <a:pPr algn="ctr"/>
            <a:r>
              <a:rPr lang="de-DE" sz="1300">
                <a:latin typeface="Arial"/>
              </a:rPr>
              <a:t>Quelle: https://de.wikipedia.org/wiki/Datei:Creative_commons_license_spectrum.svg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360" y="14400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de-DE" sz="4400">
                <a:latin typeface="Arial"/>
              </a:rPr>
              <a:t>Akteure / Projekte / Informationen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563480"/>
            <a:ext cx="9071640" cy="570852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2600">
                <a:latin typeface="Arial"/>
              </a:rPr>
              <a:t>Open Access</a:t>
            </a:r>
            <a:r>
              <a:rPr lang="de-DE" sz="2400"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https://open-access.net/startseite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600">
                <a:solidFill>
                  <a:srgbClr val="000000"/>
                </a:solidFill>
                <a:latin typeface="Arial"/>
              </a:rPr>
              <a:t>DOAJ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https://doaj.org/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600">
                <a:solidFill>
                  <a:srgbClr val="000000"/>
                </a:solidFill>
                <a:latin typeface="Arial"/>
              </a:rPr>
              <a:t>DOAB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https://www.doabooks.org/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600">
                <a:solidFill>
                  <a:srgbClr val="000000"/>
                </a:solidFill>
                <a:latin typeface="Arial"/>
              </a:rPr>
              <a:t>Projekt Deal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https://www.projekt-deal.de/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600">
                <a:solidFill>
                  <a:srgbClr val="000000"/>
                </a:solidFill>
                <a:latin typeface="Arial"/>
              </a:rPr>
              <a:t>Horizont 2020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https://www.horizont2020.de/einstieg-open-access.htm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600">
                <a:solidFill>
                  <a:srgbClr val="000000"/>
                </a:solidFill>
                <a:latin typeface="Arial"/>
              </a:rPr>
              <a:t>BMBF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: </a:t>
            </a:r>
            <a:r>
              <a:rPr lang="de-DE" sz="2400">
                <a:solidFill>
                  <a:srgbClr val="000000"/>
                </a:solidFill>
                <a:latin typeface="Arial"/>
              </a:rPr>
              <a:t>https://www.bmbf.de/de/wissen-fuer-alle-9938.html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de-DE" sz="2800">
                <a:latin typeface="Arial"/>
              </a:rPr>
              <a:t>Informieren Sie sich auch immer an Ihrer eigenen Einrichtung! 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TextShape 2"/>
          <p:cNvSpPr txBox="1"/>
          <p:nvPr/>
        </p:nvSpPr>
        <p:spPr>
          <a:xfrm>
            <a:off x="504000" y="281556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de-DE" sz="4000">
                <a:latin typeface="Arial"/>
              </a:rPr>
              <a:t>Vielen Dank für Ihre Aufmerksamkeit!</a:t>
            </a:r>
            <a:endParaRPr/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