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3" r:id="rId1"/>
    <p:sldMasterId id="2147483694" r:id="rId2"/>
    <p:sldMasterId id="2147483696" r:id="rId3"/>
  </p:sldMasterIdLst>
  <p:notesMasterIdLst>
    <p:notesMasterId r:id="rId32"/>
  </p:notesMasterIdLst>
  <p:sldIdLst>
    <p:sldId id="256" r:id="rId4"/>
    <p:sldId id="257" r:id="rId5"/>
    <p:sldId id="258" r:id="rId6"/>
    <p:sldId id="259" r:id="rId7"/>
    <p:sldId id="260" r:id="rId8"/>
    <p:sldId id="262" r:id="rId9"/>
    <p:sldId id="279" r:id="rId10"/>
    <p:sldId id="263" r:id="rId11"/>
    <p:sldId id="265" r:id="rId12"/>
    <p:sldId id="266" r:id="rId13"/>
    <p:sldId id="267" r:id="rId14"/>
    <p:sldId id="264" r:id="rId15"/>
    <p:sldId id="316" r:id="rId16"/>
    <p:sldId id="317" r:id="rId17"/>
    <p:sldId id="322" r:id="rId18"/>
    <p:sldId id="320" r:id="rId19"/>
    <p:sldId id="273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319" r:id="rId28"/>
    <p:sldId id="318" r:id="rId29"/>
    <p:sldId id="274" r:id="rId30"/>
    <p:sldId id="290" r:id="rId3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C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616" autoAdjust="0"/>
    <p:restoredTop sz="61153" autoAdjust="0"/>
  </p:normalViewPr>
  <p:slideViewPr>
    <p:cSldViewPr snapToGrid="0">
      <p:cViewPr varScale="1">
        <p:scale>
          <a:sx n="54" d="100"/>
          <a:sy n="54" d="100"/>
        </p:scale>
        <p:origin x="1075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64AA35-71E7-4770-BA49-1A472926E8A4}" type="doc">
      <dgm:prSet loTypeId="urn:microsoft.com/office/officeart/2005/8/layout/venn1" loCatId="relationship" qsTypeId="urn:microsoft.com/office/officeart/2005/8/quickstyle/simple1" qsCatId="simple" csTypeId="urn:microsoft.com/office/officeart/2005/8/colors/accent0_3" csCatId="mainScheme" phldr="1"/>
      <dgm:spPr/>
    </dgm:pt>
    <dgm:pt modelId="{4C2C7A3D-AAF5-462B-97B5-AD909F5B4BCC}">
      <dgm:prSet phldrT="[Text]" custT="1"/>
      <dgm:spPr>
        <a:solidFill>
          <a:schemeClr val="accent2">
            <a:alpha val="51000"/>
          </a:schemeClr>
        </a:solidFill>
      </dgm:spPr>
      <dgm:t>
        <a:bodyPr/>
        <a:lstStyle/>
        <a:p>
          <a:r>
            <a:rPr lang="de-DE" sz="3200" dirty="0" smtClean="0"/>
            <a:t>Know-how</a:t>
          </a:r>
          <a:endParaRPr lang="de-DE" sz="3200" dirty="0"/>
        </a:p>
      </dgm:t>
    </dgm:pt>
    <dgm:pt modelId="{F163C549-9EE0-4CDE-AF53-33B9537813C1}" type="parTrans" cxnId="{72D5207F-2D1C-417A-8D12-E4B847C7DD69}">
      <dgm:prSet/>
      <dgm:spPr/>
      <dgm:t>
        <a:bodyPr/>
        <a:lstStyle/>
        <a:p>
          <a:endParaRPr lang="de-DE"/>
        </a:p>
      </dgm:t>
    </dgm:pt>
    <dgm:pt modelId="{7601B704-1945-4317-8F2D-8C9D63CF0217}" type="sibTrans" cxnId="{72D5207F-2D1C-417A-8D12-E4B847C7DD69}">
      <dgm:prSet/>
      <dgm:spPr/>
      <dgm:t>
        <a:bodyPr/>
        <a:lstStyle/>
        <a:p>
          <a:endParaRPr lang="de-DE"/>
        </a:p>
      </dgm:t>
    </dgm:pt>
    <dgm:pt modelId="{D6CDF26D-9351-4A2E-82BA-CC9A30B584DA}">
      <dgm:prSet phldrT="[Text]" custT="1"/>
      <dgm:spPr>
        <a:solidFill>
          <a:schemeClr val="accent2">
            <a:alpha val="50000"/>
          </a:schemeClr>
        </a:solidFill>
      </dgm:spPr>
      <dgm:t>
        <a:bodyPr/>
        <a:lstStyle/>
        <a:p>
          <a:r>
            <a:rPr lang="de-DE" sz="3200" dirty="0" smtClean="0"/>
            <a:t>Content</a:t>
          </a:r>
          <a:endParaRPr lang="de-DE" sz="3200" dirty="0"/>
        </a:p>
      </dgm:t>
    </dgm:pt>
    <dgm:pt modelId="{C287A580-928D-4C67-8D5C-35C433FE243E}" type="parTrans" cxnId="{534D6573-0388-41E5-9550-483799EDC8C1}">
      <dgm:prSet/>
      <dgm:spPr/>
      <dgm:t>
        <a:bodyPr/>
        <a:lstStyle/>
        <a:p>
          <a:endParaRPr lang="de-DE"/>
        </a:p>
      </dgm:t>
    </dgm:pt>
    <dgm:pt modelId="{C11C3362-E402-4B9A-A7EF-87052E9FAE4D}" type="sibTrans" cxnId="{534D6573-0388-41E5-9550-483799EDC8C1}">
      <dgm:prSet/>
      <dgm:spPr/>
      <dgm:t>
        <a:bodyPr/>
        <a:lstStyle/>
        <a:p>
          <a:endParaRPr lang="de-DE"/>
        </a:p>
      </dgm:t>
    </dgm:pt>
    <dgm:pt modelId="{4F4EADB7-F295-4BEC-ACAE-2EB1F7E4DFA3}">
      <dgm:prSet phldrT="[Text]" custT="1"/>
      <dgm:spPr>
        <a:solidFill>
          <a:schemeClr val="accent2">
            <a:alpha val="50000"/>
          </a:schemeClr>
        </a:solidFill>
      </dgm:spPr>
      <dgm:t>
        <a:bodyPr/>
        <a:lstStyle/>
        <a:p>
          <a:r>
            <a:rPr lang="de-DE" sz="3200" dirty="0" err="1" smtClean="0"/>
            <a:t>Infra</a:t>
          </a:r>
          <a:r>
            <a:rPr lang="de-DE" sz="3200" dirty="0" smtClean="0"/>
            <a:t>-struktur</a:t>
          </a:r>
          <a:endParaRPr lang="de-DE" sz="3200" dirty="0"/>
        </a:p>
      </dgm:t>
    </dgm:pt>
    <dgm:pt modelId="{7D08D33A-8D28-4F83-B6FB-7D2C1BBC02C8}" type="parTrans" cxnId="{5B2047B1-A60C-4A72-99F8-5B2794992444}">
      <dgm:prSet/>
      <dgm:spPr/>
      <dgm:t>
        <a:bodyPr/>
        <a:lstStyle/>
        <a:p>
          <a:endParaRPr lang="de-DE"/>
        </a:p>
      </dgm:t>
    </dgm:pt>
    <dgm:pt modelId="{B4C76526-1AAB-4941-ACC7-96D308DD0A34}" type="sibTrans" cxnId="{5B2047B1-A60C-4A72-99F8-5B2794992444}">
      <dgm:prSet/>
      <dgm:spPr/>
      <dgm:t>
        <a:bodyPr/>
        <a:lstStyle/>
        <a:p>
          <a:endParaRPr lang="de-DE"/>
        </a:p>
      </dgm:t>
    </dgm:pt>
    <dgm:pt modelId="{5A7B6766-F8BB-4B11-8946-D3B7788F7903}" type="pres">
      <dgm:prSet presAssocID="{3564AA35-71E7-4770-BA49-1A472926E8A4}" presName="compositeShape" presStyleCnt="0">
        <dgm:presLayoutVars>
          <dgm:chMax val="7"/>
          <dgm:dir/>
          <dgm:resizeHandles val="exact"/>
        </dgm:presLayoutVars>
      </dgm:prSet>
      <dgm:spPr/>
    </dgm:pt>
    <dgm:pt modelId="{F0AE3111-B070-47AD-966A-A95096FB39FE}" type="pres">
      <dgm:prSet presAssocID="{4C2C7A3D-AAF5-462B-97B5-AD909F5B4BCC}" presName="circ1" presStyleLbl="vennNode1" presStyleIdx="0" presStyleCnt="3" custLinFactNeighborX="1" custLinFactNeighborY="1640"/>
      <dgm:spPr/>
      <dgm:t>
        <a:bodyPr/>
        <a:lstStyle/>
        <a:p>
          <a:endParaRPr lang="de-DE"/>
        </a:p>
      </dgm:t>
    </dgm:pt>
    <dgm:pt modelId="{CE6E661A-4B76-4EED-ACF8-CE8F1785F6ED}" type="pres">
      <dgm:prSet presAssocID="{4C2C7A3D-AAF5-462B-97B5-AD909F5B4BC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3547C40-E587-4710-818F-192B6E775BBB}" type="pres">
      <dgm:prSet presAssocID="{D6CDF26D-9351-4A2E-82BA-CC9A30B584DA}" presName="circ2" presStyleLbl="vennNode1" presStyleIdx="1" presStyleCnt="3"/>
      <dgm:spPr/>
      <dgm:t>
        <a:bodyPr/>
        <a:lstStyle/>
        <a:p>
          <a:endParaRPr lang="de-DE"/>
        </a:p>
      </dgm:t>
    </dgm:pt>
    <dgm:pt modelId="{8001265E-E646-4A54-8BBD-C6AE4EEDA22D}" type="pres">
      <dgm:prSet presAssocID="{D6CDF26D-9351-4A2E-82BA-CC9A30B584D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3BF2CE4-A8E5-4880-9E9F-F43EDDEED619}" type="pres">
      <dgm:prSet presAssocID="{4F4EADB7-F295-4BEC-ACAE-2EB1F7E4DFA3}" presName="circ3" presStyleLbl="vennNode1" presStyleIdx="2" presStyleCnt="3" custLinFactNeighborX="-3109"/>
      <dgm:spPr/>
      <dgm:t>
        <a:bodyPr/>
        <a:lstStyle/>
        <a:p>
          <a:endParaRPr lang="de-DE"/>
        </a:p>
      </dgm:t>
    </dgm:pt>
    <dgm:pt modelId="{2CC68604-64D4-43A5-A421-41C0BEA84DAD}" type="pres">
      <dgm:prSet presAssocID="{4F4EADB7-F295-4BEC-ACAE-2EB1F7E4DFA3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72D5207F-2D1C-417A-8D12-E4B847C7DD69}" srcId="{3564AA35-71E7-4770-BA49-1A472926E8A4}" destId="{4C2C7A3D-AAF5-462B-97B5-AD909F5B4BCC}" srcOrd="0" destOrd="0" parTransId="{F163C549-9EE0-4CDE-AF53-33B9537813C1}" sibTransId="{7601B704-1945-4317-8F2D-8C9D63CF0217}"/>
    <dgm:cxn modelId="{B828B694-6FC4-4311-9347-E4B25687DDE1}" type="presOf" srcId="{3564AA35-71E7-4770-BA49-1A472926E8A4}" destId="{5A7B6766-F8BB-4B11-8946-D3B7788F7903}" srcOrd="0" destOrd="0" presId="urn:microsoft.com/office/officeart/2005/8/layout/venn1"/>
    <dgm:cxn modelId="{534D6573-0388-41E5-9550-483799EDC8C1}" srcId="{3564AA35-71E7-4770-BA49-1A472926E8A4}" destId="{D6CDF26D-9351-4A2E-82BA-CC9A30B584DA}" srcOrd="1" destOrd="0" parTransId="{C287A580-928D-4C67-8D5C-35C433FE243E}" sibTransId="{C11C3362-E402-4B9A-A7EF-87052E9FAE4D}"/>
    <dgm:cxn modelId="{5B2047B1-A60C-4A72-99F8-5B2794992444}" srcId="{3564AA35-71E7-4770-BA49-1A472926E8A4}" destId="{4F4EADB7-F295-4BEC-ACAE-2EB1F7E4DFA3}" srcOrd="2" destOrd="0" parTransId="{7D08D33A-8D28-4F83-B6FB-7D2C1BBC02C8}" sibTransId="{B4C76526-1AAB-4941-ACC7-96D308DD0A34}"/>
    <dgm:cxn modelId="{321E93D2-5AD0-4D93-896D-5C2049CB63FA}" type="presOf" srcId="{D6CDF26D-9351-4A2E-82BA-CC9A30B584DA}" destId="{53547C40-E587-4710-818F-192B6E775BBB}" srcOrd="0" destOrd="0" presId="urn:microsoft.com/office/officeart/2005/8/layout/venn1"/>
    <dgm:cxn modelId="{5DD9F8D0-9722-4F86-92D5-68B7262D79C3}" type="presOf" srcId="{D6CDF26D-9351-4A2E-82BA-CC9A30B584DA}" destId="{8001265E-E646-4A54-8BBD-C6AE4EEDA22D}" srcOrd="1" destOrd="0" presId="urn:microsoft.com/office/officeart/2005/8/layout/venn1"/>
    <dgm:cxn modelId="{86636870-FB32-4395-BFE9-5DAAE02CF7EE}" type="presOf" srcId="{4F4EADB7-F295-4BEC-ACAE-2EB1F7E4DFA3}" destId="{2CC68604-64D4-43A5-A421-41C0BEA84DAD}" srcOrd="1" destOrd="0" presId="urn:microsoft.com/office/officeart/2005/8/layout/venn1"/>
    <dgm:cxn modelId="{E33F2956-5D3A-4D46-9835-467EFA070AE5}" type="presOf" srcId="{4C2C7A3D-AAF5-462B-97B5-AD909F5B4BCC}" destId="{F0AE3111-B070-47AD-966A-A95096FB39FE}" srcOrd="0" destOrd="0" presId="urn:microsoft.com/office/officeart/2005/8/layout/venn1"/>
    <dgm:cxn modelId="{E037904F-70B8-4382-AB63-E05E5D947A60}" type="presOf" srcId="{4C2C7A3D-AAF5-462B-97B5-AD909F5B4BCC}" destId="{CE6E661A-4B76-4EED-ACF8-CE8F1785F6ED}" srcOrd="1" destOrd="0" presId="urn:microsoft.com/office/officeart/2005/8/layout/venn1"/>
    <dgm:cxn modelId="{0A594D85-53D8-45B2-8E60-537BDA7EBEEA}" type="presOf" srcId="{4F4EADB7-F295-4BEC-ACAE-2EB1F7E4DFA3}" destId="{B3BF2CE4-A8E5-4880-9E9F-F43EDDEED619}" srcOrd="0" destOrd="0" presId="urn:microsoft.com/office/officeart/2005/8/layout/venn1"/>
    <dgm:cxn modelId="{D767E23B-BA56-41AD-BA6C-D4133483E518}" type="presParOf" srcId="{5A7B6766-F8BB-4B11-8946-D3B7788F7903}" destId="{F0AE3111-B070-47AD-966A-A95096FB39FE}" srcOrd="0" destOrd="0" presId="urn:microsoft.com/office/officeart/2005/8/layout/venn1"/>
    <dgm:cxn modelId="{BB866ED3-203B-4802-ABD6-4903E7C2A473}" type="presParOf" srcId="{5A7B6766-F8BB-4B11-8946-D3B7788F7903}" destId="{CE6E661A-4B76-4EED-ACF8-CE8F1785F6ED}" srcOrd="1" destOrd="0" presId="urn:microsoft.com/office/officeart/2005/8/layout/venn1"/>
    <dgm:cxn modelId="{E0D98219-A5A4-44D6-AD85-5DA9AFBB38A5}" type="presParOf" srcId="{5A7B6766-F8BB-4B11-8946-D3B7788F7903}" destId="{53547C40-E587-4710-818F-192B6E775BBB}" srcOrd="2" destOrd="0" presId="urn:microsoft.com/office/officeart/2005/8/layout/venn1"/>
    <dgm:cxn modelId="{3A8A631F-425D-40EF-B9BF-247C99AD5C24}" type="presParOf" srcId="{5A7B6766-F8BB-4B11-8946-D3B7788F7903}" destId="{8001265E-E646-4A54-8BBD-C6AE4EEDA22D}" srcOrd="3" destOrd="0" presId="urn:microsoft.com/office/officeart/2005/8/layout/venn1"/>
    <dgm:cxn modelId="{CEB2F52E-EA26-4E88-A9DB-389900FD7FD0}" type="presParOf" srcId="{5A7B6766-F8BB-4B11-8946-D3B7788F7903}" destId="{B3BF2CE4-A8E5-4880-9E9F-F43EDDEED619}" srcOrd="4" destOrd="0" presId="urn:microsoft.com/office/officeart/2005/8/layout/venn1"/>
    <dgm:cxn modelId="{1008B237-23E6-4B61-9DE0-FA2892420099}" type="presParOf" srcId="{5A7B6766-F8BB-4B11-8946-D3B7788F7903}" destId="{2CC68604-64D4-43A5-A421-41C0BEA84DA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852192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0170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70bfcf1fe2_8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g70bfcf1fe2_8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https://commons.wikimedia.org/wiki/File:Creative_Commons_Semaforoa.svg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8819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70bfcf1fe2_8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2" name="Google Shape;322;g70bfcf1fe2_8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9273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70bfcf1fe2_3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g70bfcf1fe2_3_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Describe here how an american schoolbook can transform itself into an german schoolbook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g70bfcf1fe2_3_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8671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70bfcf1fe2_8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1" name="Google Shape;341;g70bfcf1fe2_8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dirty="0" smtClean="0"/>
              <a:t>Trotz vieler Anstrengungen haben wir noch keinen Beweis, dass OER die Bidlung revolutioniert, aber wir haben die beste Narrative.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06892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6DF7BBB5-22C4-4E0A-B249-07EBC6FD47CA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6950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70bfcf1fe2_8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g70bfcf1fe2_8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1"/>
                </a:solidFill>
              </a:rPr>
              <a:t>Warum ist Kooperation so wichtig?</a:t>
            </a:r>
            <a:endParaRPr sz="1400" dirty="0">
              <a:solidFill>
                <a:schemeClr val="dk2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-"/>
            </a:pPr>
            <a:r>
              <a:rPr lang="en" sz="1200" dirty="0">
                <a:solidFill>
                  <a:schemeClr val="dk2"/>
                </a:solidFill>
              </a:rPr>
              <a:t>Annahme: Komplettes Redesign unserer Gesellschafts- und Staatsstrukturen und Prozesse ist erforderliche.</a:t>
            </a:r>
            <a:endParaRPr sz="1200" dirty="0">
              <a:solidFill>
                <a:schemeClr val="dk2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-"/>
            </a:pPr>
            <a:r>
              <a:rPr lang="en" sz="1200" dirty="0">
                <a:solidFill>
                  <a:schemeClr val="dk2"/>
                </a:solidFill>
              </a:rPr>
              <a:t>Das Bildungssystem bietet einen geschützten Raum, in dem wir neue kooperative Verhaltensformen entwickeln können.</a:t>
            </a:r>
            <a:endParaRPr sz="1200" dirty="0">
              <a:solidFill>
                <a:schemeClr val="dk2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-"/>
            </a:pPr>
            <a:r>
              <a:rPr lang="en" sz="1200" dirty="0">
                <a:solidFill>
                  <a:schemeClr val="dk2"/>
                </a:solidFill>
              </a:rPr>
              <a:t>Schulabgänger / Arbeitseinsteiger können die erlernten kooperativen Arbeitsformen in ihr Arbeitsleben und damit in das Redesign einbringen.</a:t>
            </a:r>
            <a:endParaRPr sz="1200" dirty="0">
              <a:solidFill>
                <a:schemeClr val="dk2"/>
              </a:solidFill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-"/>
            </a:pPr>
            <a:r>
              <a:rPr lang="en" sz="1200" dirty="0">
                <a:solidFill>
                  <a:schemeClr val="dk2"/>
                </a:solidFill>
              </a:rPr>
              <a:t>Transparente Aushandlungsprozesse werden in der Schule gelernt und ins Arbeitsleben übertragen.</a:t>
            </a:r>
            <a:endParaRPr sz="1200" dirty="0"/>
          </a:p>
        </p:txBody>
      </p:sp>
      <p:sp>
        <p:nvSpPr>
          <p:cNvPr id="357" name="Google Shape;357;g70bfcf1fe2_8_1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8805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70bfcf1fe2_3_1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g70bfcf1fe2_3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523075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70bfcf1fe2_3_1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1" name="Google Shape;441;g70bfcf1fe2_3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34434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70bfcf1fe2_3_1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g70bfcf1fe2_3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72436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70bfcf1fe2_3_1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g70bfcf1fe2_3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5041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705dbbbf2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705dbbbf2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" dirty="0" smtClean="0"/>
              <a:t>Sie kennen die Bilder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" dirty="0" smtClean="0"/>
              <a:t>Was</a:t>
            </a:r>
            <a:r>
              <a:rPr lang="en" baseline="0" dirty="0" smtClean="0"/>
              <a:t> wir da gerade beobachten können ist der historisch einmalige Fall, dass Kinder auf die Straße gehen um die älteren Generationen endlich zum Handeln zu bewegen anstatt, in Vogel-Strauß-Taktik die bestehenden Probleme zu verdrängen oder vor Schock zu erstarren.</a:t>
            </a:r>
          </a:p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</a:pPr>
            <a:r>
              <a:rPr lang="de-DE" dirty="0" smtClean="0"/>
              <a:t>Klimaschutz und Nachhaltige</a:t>
            </a:r>
            <a:r>
              <a:rPr lang="de-DE" baseline="0" dirty="0" smtClean="0"/>
              <a:t> Entwicklung sind zweifelsohne d</a:t>
            </a:r>
            <a:r>
              <a:rPr lang="de-DE" dirty="0" smtClean="0"/>
              <a:t>as</a:t>
            </a:r>
            <a:r>
              <a:rPr lang="de-DE" baseline="0" dirty="0" smtClean="0"/>
              <a:t> epochale Schlüsselproblem der Bildung im 21 </a:t>
            </a:r>
            <a:r>
              <a:rPr lang="de-DE" baseline="0" dirty="0" err="1" smtClean="0"/>
              <a:t>Jhd</a:t>
            </a:r>
            <a:r>
              <a:rPr lang="de-DE" baseline="0" dirty="0" smtClean="0"/>
              <a:t>, wenn man mit Wolfgang Klafki sprechen möchte.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de-DE" dirty="0" smtClean="0"/>
              <a:t>Die Frage, die wir uns</a:t>
            </a:r>
            <a:r>
              <a:rPr lang="de-DE" baseline="0" dirty="0" smtClean="0"/>
              <a:t> als Eltern und als Vertreter des Bildungssystem stellen müssen ist, </a:t>
            </a:r>
            <a:r>
              <a:rPr lang="de-DE" dirty="0" smtClean="0"/>
              <a:t> wie</a:t>
            </a:r>
            <a:r>
              <a:rPr lang="de-DE" baseline="0" dirty="0" smtClean="0"/>
              <a:t> </a:t>
            </a:r>
            <a:r>
              <a:rPr lang="de-DE" dirty="0" smtClean="0"/>
              <a:t>wir die Jugend darauf vorbereiten können, die Probleme zu lösen, die sie lösen müssen.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 lang="en" baseline="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https</a:t>
            </a:r>
            <a:r>
              <a:rPr lang="en" dirty="0"/>
              <a:t>://de.wikipedia.org/wiki/Datei:Front_banner_of_the_FridaysForFuture_Demonstration_25-01-2019_Berlin_12.jpg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558055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70bfcf1fe2_3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g70bfcf1fe2_3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58562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70bfcf1fe2_3_1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g70bfcf1fe2_3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08992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70bfcf1fe2_3_1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g70bfcf1fe2_3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23748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https://fi.m.wikipedia.org/wiki/Tiedosto:Segesta-116-Tempel-drei_Saeulen-1986-gje.jpg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48593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70bfcf1fe2_8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70bfcf1fe2_8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04721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70bfcf1fe2_3_29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g70bfcf1fe2_3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0629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705dbbbf2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705dbbbf2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9532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705dbbbf2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705dbbbf2f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7775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705dbbbf2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705dbbbf2f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de-DE" dirty="0" smtClean="0"/>
              <a:t>Vielleicht ist ja die anstehende Digitalisierung eine Chance, das Bildungssystem umzugestalten, es nicht nur digital nachzubauen, sondern zu transformieren?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2013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705dbbbf2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705dbbbf2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688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70bfcf1fe2_3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g70bfcf1fe2_3_1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g70bfcf1fe2_3_1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4066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70bfcf1fe2_3_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70bfcf1fe2_3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08246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70bfcf1fe2_8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g70bfcf1fe2_8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http://creativecommons.org/images/license-layers.png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6434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nitts-&#10;überschrift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TWO_OBJECT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 type="twoTxTwoObj">
  <p:cSld name="TWO_OBJECTS_WITH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 type="titleOnly">
  <p:cSld name="TITLE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Überschrift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Überschrift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vertikaler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er Titel u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1" name="Google Shape;211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88480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1" name="Google Shape;211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Inhalt" type="obj">
  <p:cSld name="OBJEC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7" name="Google Shape;217;p4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8" name="Google Shape;218;p4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9" name="Google Shape;219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22" name="Google Shape;222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6" name="Google Shape;226;p4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7" name="Google Shape;227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5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33" name="Google Shape;233;p45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4" name="Google Shape;234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6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37" name="Google Shape;237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41" name="Google Shape;241;p4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2" name="Google Shape;242;p4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3" name="Google Shape;243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8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246" name="Google Shape;246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9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9" name="Google Shape;249;p49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0" name="Google Shape;250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9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2" name="Google Shape;202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3" name="Google Shape;203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ulbuch-o-mat.de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jpg"/><Relationship Id="rId5" Type="http://schemas.openxmlformats.org/officeDocument/2006/relationships/hyperlink" Target="http://www.ck12.org/book/CK-12-Biology/" TargetMode="Externa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creativecommons.org/licenses/by/2.0/" TargetMode="External"/><Relationship Id="rId5" Type="http://schemas.openxmlformats.org/officeDocument/2006/relationships/hyperlink" Target="https://www.flickr.com/photos/oregondot/" TargetMode="External"/><Relationship Id="rId4" Type="http://schemas.openxmlformats.org/officeDocument/2006/relationships/hyperlink" Target="https://www.flickr.com/photos/oregondot/14885181366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pixabay.com/de/gro%C3%9Fmutter-kinder-laptop-myanmar-1807515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cc.edu/academics/degrees/textbook-fre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esco.org/new/en/communication-and-information/access-to-knowledge/open-educational-resources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0"/>
          <p:cNvSpPr txBox="1">
            <a:spLocks noGrp="1"/>
          </p:cNvSpPr>
          <p:nvPr>
            <p:ph type="ctrTitle"/>
          </p:nvPr>
        </p:nvSpPr>
        <p:spPr>
          <a:xfrm>
            <a:off x="311708" y="125892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Neue Lernwelten gestalten mit OER</a:t>
            </a:r>
            <a:endParaRPr dirty="0"/>
          </a:p>
        </p:txBody>
      </p:sp>
      <p:sp>
        <p:nvSpPr>
          <p:cNvPr id="256" name="Google Shape;256;p50"/>
          <p:cNvSpPr txBox="1">
            <a:spLocks noGrp="1"/>
          </p:cNvSpPr>
          <p:nvPr>
            <p:ph type="subTitle" idx="1"/>
          </p:nvPr>
        </p:nvSpPr>
        <p:spPr>
          <a:xfrm>
            <a:off x="311700" y="37675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2000" dirty="0" smtClean="0"/>
              <a:t>Jan Neumann, Leiter Recht und Organisation, Hochschulbibliothekszentrum NRW (hbz)</a:t>
            </a:r>
            <a:endParaRPr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0829" y="0"/>
            <a:ext cx="515061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CED0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5831" y="0"/>
            <a:ext cx="727233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8"/>
          <p:cNvSpPr txBox="1">
            <a:spLocks noGrp="1"/>
          </p:cNvSpPr>
          <p:nvPr>
            <p:ph type="title"/>
          </p:nvPr>
        </p:nvSpPr>
        <p:spPr>
          <a:xfrm rot="-5400000">
            <a:off x="-1159693" y="1972539"/>
            <a:ext cx="3598158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200" dirty="0">
                <a:latin typeface="+mj-lt"/>
              </a:rPr>
              <a:t>Lizenz-Mechanik</a:t>
            </a:r>
            <a:endParaRPr sz="3200" dirty="0">
              <a:latin typeface="+mj-lt"/>
            </a:endParaRPr>
          </a:p>
        </p:txBody>
      </p:sp>
      <p:pic>
        <p:nvPicPr>
          <p:cNvPr id="305" name="Google Shape;305;p58" descr="http://www.lehrerfreund.de/medien/_assets_bilder/der_lehrerfreund/medien/schulbuch-o-mat-endversion-cover.png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33633" y="731768"/>
            <a:ext cx="2800139" cy="3469977"/>
          </a:xfrm>
          <a:prstGeom prst="rect">
            <a:avLst/>
          </a:prstGeom>
          <a:noFill/>
          <a:ln w="9525" cap="flat" cmpd="sng">
            <a:solidFill>
              <a:srgbClr val="00467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6" name="Google Shape;306;p58" descr="https://dr282zn36sxxg.cloudfront.net/datastreams/f-d%3A549f9c5852c2e6b5846aee22786fa084533c92f5900336e6d86e8b56%2BCOVER_PAGE%2BCOVER_PAGE.1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96963" y="731768"/>
            <a:ext cx="2681993" cy="3469977"/>
          </a:xfrm>
          <a:prstGeom prst="rect">
            <a:avLst/>
          </a:prstGeom>
          <a:noFill/>
          <a:ln w="9525" cap="flat" cmpd="sng">
            <a:solidFill>
              <a:srgbClr val="004678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07" name="Google Shape;307;p58"/>
          <p:cNvSpPr/>
          <p:nvPr/>
        </p:nvSpPr>
        <p:spPr>
          <a:xfrm>
            <a:off x="4274725" y="2137525"/>
            <a:ext cx="1420200" cy="658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6E43D"/>
          </a:solidFill>
          <a:ln w="12700" cap="flat" cmpd="sng">
            <a:solidFill>
              <a:srgbClr val="A8D08C">
                <a:alpha val="77647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1"/>
            <a:ext cx="3699104" cy="51434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50"/>
          </a:p>
        </p:txBody>
      </p:sp>
      <p:pic>
        <p:nvPicPr>
          <p:cNvPr id="4" name="Inhaltsplatzhalter 3" descr="cool-nasa-earth-from-apollo-backgrounds-landscape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1" y="0"/>
            <a:ext cx="6857999" cy="5143500"/>
          </a:xfrm>
          <a:prstGeom prst="rect">
            <a:avLst/>
          </a:prstGeom>
        </p:spPr>
      </p:pic>
      <p:sp>
        <p:nvSpPr>
          <p:cNvPr id="6" name="Inhaltsplatzhalter 2"/>
          <p:cNvSpPr txBox="1">
            <a:spLocks/>
          </p:cNvSpPr>
          <p:nvPr/>
        </p:nvSpPr>
        <p:spPr>
          <a:xfrm>
            <a:off x="34883" y="3010931"/>
            <a:ext cx="4031664" cy="246996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000" dirty="0">
                <a:solidFill>
                  <a:schemeClr val="bg1"/>
                </a:solidFill>
              </a:rPr>
              <a:t>“Die UNESCO glaubt, dass universeller Zugang zu hochqualitativer Bildung der Schlüssel zur Entwicklung von Frieden, nachhaltiger sozialer und ökonomischer Entwicklung und interkulturellem Dialog ist.” </a:t>
            </a:r>
          </a:p>
        </p:txBody>
      </p:sp>
    </p:spTree>
    <p:extLst>
      <p:ext uri="{BB962C8B-B14F-4D97-AF65-F5344CB8AC3E}">
        <p14:creationId xmlns:p14="http://schemas.microsoft.com/office/powerpoint/2010/main" val="262132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446658" cy="534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12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ieren 17"/>
          <p:cNvGrpSpPr/>
          <p:nvPr/>
        </p:nvGrpSpPr>
        <p:grpSpPr>
          <a:xfrm>
            <a:off x="-28576" y="0"/>
            <a:ext cx="9425668" cy="5200650"/>
            <a:chOff x="362849" y="830369"/>
            <a:chExt cx="11829151" cy="6084000"/>
          </a:xfrm>
        </p:grpSpPr>
        <p:sp>
          <p:nvSpPr>
            <p:cNvPr id="4" name="Rechteck 3"/>
            <p:cNvSpPr/>
            <p:nvPr/>
          </p:nvSpPr>
          <p:spPr>
            <a:xfrm>
              <a:off x="362849" y="830369"/>
              <a:ext cx="2498425" cy="6027630"/>
            </a:xfrm>
            <a:prstGeom prst="rect">
              <a:avLst/>
            </a:prstGeom>
            <a:solidFill>
              <a:srgbClr val="0B01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50" dirty="0"/>
            </a:p>
          </p:txBody>
        </p:sp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1276" y="830369"/>
              <a:ext cx="9041439" cy="6027631"/>
            </a:xfrm>
            <a:prstGeom prst="rect">
              <a:avLst/>
            </a:prstGeom>
          </p:spPr>
        </p:pic>
        <p:sp>
          <p:nvSpPr>
            <p:cNvPr id="9" name="Pfeil nach rechts 8"/>
            <p:cNvSpPr/>
            <p:nvPr/>
          </p:nvSpPr>
          <p:spPr>
            <a:xfrm>
              <a:off x="415440" y="916603"/>
              <a:ext cx="5717342" cy="5997766"/>
            </a:xfrm>
            <a:prstGeom prst="rightArrow">
              <a:avLst/>
            </a:prstGeom>
            <a:solidFill>
              <a:srgbClr val="C31313">
                <a:alpha val="6588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50" dirty="0"/>
            </a:p>
          </p:txBody>
        </p:sp>
        <p:sp>
          <p:nvSpPr>
            <p:cNvPr id="10" name="Pfeil nach rechts 9"/>
            <p:cNvSpPr/>
            <p:nvPr/>
          </p:nvSpPr>
          <p:spPr>
            <a:xfrm rot="10800000">
              <a:off x="6132781" y="916603"/>
              <a:ext cx="5769932" cy="5997766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50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415439" y="2405710"/>
              <a:ext cx="5073422" cy="2754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de-DE" sz="2100" dirty="0">
                  <a:solidFill>
                    <a:schemeClr val="bg1"/>
                  </a:solidFill>
                </a:rPr>
                <a:t>Unter- und Überordnung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de-DE" sz="2100" dirty="0">
                  <a:solidFill>
                    <a:schemeClr val="bg1"/>
                  </a:solidFill>
                </a:rPr>
                <a:t>Zwang („push“)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de-DE" sz="2100" dirty="0">
                  <a:solidFill>
                    <a:schemeClr val="bg1"/>
                  </a:solidFill>
                </a:rPr>
                <a:t>Wettbewerb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de-DE" sz="2100" dirty="0">
                  <a:solidFill>
                    <a:schemeClr val="bg1"/>
                  </a:solidFill>
                </a:rPr>
                <a:t>Formalisierung &amp; Bürokratie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de-DE" sz="2100" dirty="0">
                  <a:solidFill>
                    <a:schemeClr val="bg1"/>
                  </a:solidFill>
                </a:rPr>
                <a:t>Linear planend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de-DE" sz="2100">
                  <a:solidFill>
                    <a:schemeClr val="bg1"/>
                  </a:solidFill>
                </a:rPr>
                <a:t>Vermeidet Zufall</a:t>
              </a:r>
              <a:endParaRPr lang="de-DE" sz="2100" dirty="0">
                <a:solidFill>
                  <a:schemeClr val="bg1"/>
                </a:solidFill>
              </a:endParaRPr>
            </a:p>
            <a:p>
              <a:pPr marL="214313" indent="-214313">
                <a:buFont typeface="Arial" panose="020B0604020202020204" pitchFamily="34" charset="0"/>
                <a:buChar char="•"/>
              </a:pPr>
              <a:endParaRPr lang="de-DE" sz="1050" dirty="0">
                <a:solidFill>
                  <a:schemeClr val="bg1"/>
                </a:solidFill>
              </a:endParaRPr>
            </a:p>
            <a:p>
              <a:pPr marL="214313" indent="-214313">
                <a:buFont typeface="Arial" panose="020B0604020202020204" pitchFamily="34" charset="0"/>
                <a:buChar char="•"/>
              </a:pPr>
              <a:endParaRPr lang="de-DE" sz="1050" dirty="0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7743648" y="2405710"/>
              <a:ext cx="4448352" cy="2565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de-DE" sz="2100" dirty="0">
                  <a:solidFill>
                    <a:schemeClr val="bg1"/>
                  </a:solidFill>
                </a:rPr>
                <a:t>Gleichordnung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de-DE" sz="2100" dirty="0">
                  <a:solidFill>
                    <a:schemeClr val="bg1"/>
                  </a:solidFill>
                </a:rPr>
                <a:t>Freiwilligkeit („pull“)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de-DE" sz="2100" dirty="0">
                  <a:solidFill>
                    <a:schemeClr val="bg1"/>
                  </a:solidFill>
                </a:rPr>
                <a:t>Kooperation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de-DE" sz="2100" dirty="0">
                  <a:solidFill>
                    <a:schemeClr val="bg1"/>
                  </a:solidFill>
                </a:rPr>
                <a:t>Agilität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de-DE" sz="2100" dirty="0">
                  <a:solidFill>
                    <a:schemeClr val="bg1"/>
                  </a:solidFill>
                </a:rPr>
                <a:t>Organisch wachsend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de-DE" sz="2100">
                  <a:solidFill>
                    <a:schemeClr val="bg1"/>
                  </a:solidFill>
                </a:rPr>
                <a:t>Integriert Zufall</a:t>
              </a:r>
              <a:endParaRPr lang="de-DE" sz="2100" dirty="0">
                <a:solidFill>
                  <a:schemeClr val="bg1"/>
                </a:solidFill>
              </a:endParaRPr>
            </a:p>
            <a:p>
              <a:pPr marL="214313" indent="-214313">
                <a:buFont typeface="Arial" panose="020B0604020202020204" pitchFamily="34" charset="0"/>
                <a:buChar char="•"/>
              </a:pPr>
              <a:endParaRPr lang="de-DE" sz="1050" dirty="0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4724525" y="6279188"/>
              <a:ext cx="3005969" cy="216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600" dirty="0">
                  <a:solidFill>
                    <a:schemeClr val="bg1"/>
                  </a:solidFill>
                </a:rPr>
                <a:t>„</a:t>
              </a:r>
              <a:r>
                <a:rPr lang="de-DE" sz="600" dirty="0">
                  <a:hlinkClick r:id="rId4"/>
                </a:rPr>
                <a:t>Lightning_03</a:t>
              </a:r>
              <a:r>
                <a:rPr lang="de-DE" sz="600" dirty="0">
                  <a:solidFill>
                    <a:schemeClr val="bg1"/>
                  </a:solidFill>
                </a:rPr>
                <a:t>“</a:t>
              </a:r>
              <a:r>
                <a:rPr lang="de-DE" sz="600" dirty="0"/>
                <a:t> </a:t>
              </a:r>
              <a:r>
                <a:rPr lang="de-DE" sz="600" dirty="0" err="1">
                  <a:solidFill>
                    <a:schemeClr val="bg1"/>
                  </a:solidFill>
                </a:rPr>
                <a:t>by</a:t>
              </a:r>
              <a:r>
                <a:rPr lang="de-DE" sz="600" dirty="0">
                  <a:solidFill>
                    <a:schemeClr val="bg1"/>
                  </a:solidFill>
                </a:rPr>
                <a:t> </a:t>
              </a:r>
              <a:r>
                <a:rPr lang="de-DE" sz="600" dirty="0">
                  <a:hlinkClick r:id="rId5"/>
                </a:rPr>
                <a:t>Oregon Department </a:t>
              </a:r>
              <a:r>
                <a:rPr lang="de-DE" sz="600" dirty="0" err="1">
                  <a:hlinkClick r:id="rId5"/>
                </a:rPr>
                <a:t>of</a:t>
              </a:r>
              <a:r>
                <a:rPr lang="de-DE" sz="600" dirty="0">
                  <a:hlinkClick r:id="rId5"/>
                </a:rPr>
                <a:t> Transportation</a:t>
              </a:r>
              <a:r>
                <a:rPr lang="de-DE" sz="600" dirty="0">
                  <a:solidFill>
                    <a:schemeClr val="bg1"/>
                  </a:solidFill>
                </a:rPr>
                <a:t>, </a:t>
              </a:r>
              <a:r>
                <a:rPr lang="de-DE" sz="600" dirty="0">
                  <a:hlinkClick r:id="rId6"/>
                </a:rPr>
                <a:t>CC-BY</a:t>
              </a:r>
              <a:r>
                <a:rPr lang="de-DE" sz="600" dirty="0"/>
                <a:t> </a:t>
              </a:r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171451" y="314970"/>
            <a:ext cx="281359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500" dirty="0">
                <a:solidFill>
                  <a:schemeClr val="bg1"/>
                </a:solidFill>
              </a:rPr>
              <a:t>Top Down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152966" y="4101306"/>
            <a:ext cx="290977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500" dirty="0" err="1">
                <a:solidFill>
                  <a:schemeClr val="bg1"/>
                </a:solidFill>
              </a:rPr>
              <a:t>Bottom</a:t>
            </a:r>
            <a:r>
              <a:rPr lang="de-DE" sz="4500" dirty="0">
                <a:solidFill>
                  <a:schemeClr val="bg1"/>
                </a:solidFill>
              </a:rPr>
              <a:t> </a:t>
            </a:r>
            <a:r>
              <a:rPr lang="de-DE" sz="4500" dirty="0" err="1">
                <a:solidFill>
                  <a:schemeClr val="bg1"/>
                </a:solidFill>
              </a:rPr>
              <a:t>Up</a:t>
            </a:r>
            <a:endParaRPr lang="de-DE" sz="4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70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8920" y="2239679"/>
            <a:ext cx="3673560" cy="572700"/>
          </a:xfrm>
        </p:spPr>
        <p:txBody>
          <a:bodyPr/>
          <a:lstStyle/>
          <a:p>
            <a:r>
              <a:rPr lang="de-DE" dirty="0" smtClean="0">
                <a:latin typeface="+mj-lt"/>
              </a:rPr>
              <a:t>Kooperation jetzt!</a:t>
            </a:r>
            <a:endParaRPr lang="en-GB" dirty="0">
              <a:latin typeface="+mj-lt"/>
            </a:endParaRPr>
          </a:p>
        </p:txBody>
      </p:sp>
      <p:pic>
        <p:nvPicPr>
          <p:cNvPr id="4" name="Picture 2" descr="https://upload.wikimedia.org/wikipedia/commons/5/52/3d10_fm_de_vilafran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040" y="-91441"/>
            <a:ext cx="3489960" cy="523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29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67"/>
          <p:cNvSpPr txBox="1">
            <a:spLocks noGrp="1"/>
          </p:cNvSpPr>
          <p:nvPr>
            <p:ph type="title"/>
          </p:nvPr>
        </p:nvSpPr>
        <p:spPr>
          <a:xfrm>
            <a:off x="4731758" y="1040778"/>
            <a:ext cx="4092202" cy="329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3200" dirty="0"/>
              <a:t>Kooperation</a:t>
            </a:r>
            <a:br>
              <a:rPr lang="en" sz="3200" dirty="0"/>
            </a:br>
            <a:r>
              <a:rPr lang="en" sz="3200" dirty="0"/>
              <a:t>= </a:t>
            </a:r>
            <a:br>
              <a:rPr lang="en" sz="3200" dirty="0"/>
            </a:br>
            <a:r>
              <a:rPr lang="en" sz="3200" dirty="0"/>
              <a:t>vertrauensbasierte</a:t>
            </a:r>
            <a:br>
              <a:rPr lang="en" sz="3200" dirty="0"/>
            </a:br>
            <a:r>
              <a:rPr lang="en" sz="3200" dirty="0" smtClean="0"/>
              <a:t> </a:t>
            </a:r>
            <a:r>
              <a:rPr lang="en" sz="3200" dirty="0"/>
              <a:t>&amp; lösungsorientierte Kommunikation</a:t>
            </a:r>
            <a:endParaRPr sz="3200" dirty="0"/>
          </a:p>
        </p:txBody>
      </p:sp>
      <p:pic>
        <p:nvPicPr>
          <p:cNvPr id="360" name="Google Shape;360;p67"/>
          <p:cNvPicPr preferRelativeResize="0"/>
          <p:nvPr/>
        </p:nvPicPr>
        <p:blipFill rotWithShape="1">
          <a:blip r:embed="rId3">
            <a:alphaModFix/>
          </a:blip>
          <a:srcRect l="15016" t="-204" r="29810" b="-1204"/>
          <a:stretch/>
        </p:blipFill>
        <p:spPr>
          <a:xfrm>
            <a:off x="0" y="-51200"/>
            <a:ext cx="4397576" cy="494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67"/>
          <p:cNvSpPr txBox="1"/>
          <p:nvPr/>
        </p:nvSpPr>
        <p:spPr>
          <a:xfrm>
            <a:off x="3683885" y="4947293"/>
            <a:ext cx="7137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75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Foto: Pixabay</a:t>
            </a:r>
            <a:endParaRPr sz="67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74"/>
          <p:cNvSpPr txBox="1">
            <a:spLocks noGrp="1"/>
          </p:cNvSpPr>
          <p:nvPr>
            <p:ph type="title"/>
          </p:nvPr>
        </p:nvSpPr>
        <p:spPr>
          <a:xfrm>
            <a:off x="2673192" y="2194560"/>
            <a:ext cx="3788092" cy="808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en" sz="3600" dirty="0">
                <a:latin typeface="+mj-lt"/>
              </a:rPr>
              <a:t>Drei Archetypen</a:t>
            </a:r>
            <a:endParaRPr sz="3600" dirty="0">
              <a:latin typeface="+mj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75"/>
          <p:cNvSpPr txBox="1">
            <a:spLocks noGrp="1"/>
          </p:cNvSpPr>
          <p:nvPr>
            <p:ph type="title"/>
          </p:nvPr>
        </p:nvSpPr>
        <p:spPr>
          <a:xfrm rot="-5400000">
            <a:off x="-1060416" y="2074656"/>
            <a:ext cx="3678884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200" dirty="0">
                <a:latin typeface="+mj-lt"/>
              </a:rPr>
              <a:t>Externe Produktion</a:t>
            </a:r>
            <a:endParaRPr sz="3200" dirty="0">
              <a:latin typeface="+mj-lt"/>
            </a:endParaRPr>
          </a:p>
        </p:txBody>
      </p:sp>
      <p:pic>
        <p:nvPicPr>
          <p:cNvPr id="444" name="Google Shape;444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9155" y="61559"/>
            <a:ext cx="5095998" cy="4867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5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63" name="Google Shape;26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44780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12735"/>
            <a:ext cx="9144000" cy="45180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7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71700" y="83906"/>
            <a:ext cx="4953000" cy="4943365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77"/>
          <p:cNvSpPr txBox="1">
            <a:spLocks noGrp="1"/>
          </p:cNvSpPr>
          <p:nvPr>
            <p:ph type="title"/>
          </p:nvPr>
        </p:nvSpPr>
        <p:spPr>
          <a:xfrm rot="-5400000">
            <a:off x="-1719370" y="2016550"/>
            <a:ext cx="5027272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200" dirty="0">
                <a:latin typeface="+mj-lt"/>
              </a:rPr>
              <a:t>Erstellung durch Lehrende</a:t>
            </a:r>
            <a:endParaRPr sz="3200" dirty="0">
              <a:latin typeface="+mj-l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7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531948"/>
            <a:ext cx="9144000" cy="4014652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7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90404" y="314085"/>
            <a:ext cx="5240646" cy="4588114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79"/>
          <p:cNvSpPr txBox="1">
            <a:spLocks noGrp="1"/>
          </p:cNvSpPr>
          <p:nvPr>
            <p:ph type="title"/>
          </p:nvPr>
        </p:nvSpPr>
        <p:spPr>
          <a:xfrm rot="-5400000">
            <a:off x="-1651755" y="2111056"/>
            <a:ext cx="5013964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200" dirty="0">
                <a:latin typeface="+mj-lt"/>
              </a:rPr>
              <a:t>Erstellung durch Lernende</a:t>
            </a:r>
            <a:endParaRPr sz="3200" dirty="0">
              <a:latin typeface="+mj-l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93915" y="0"/>
            <a:ext cx="1063826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0330609"/>
              </p:ext>
            </p:extLst>
          </p:nvPr>
        </p:nvGraphicFramePr>
        <p:xfrm>
          <a:off x="-670560" y="1095026"/>
          <a:ext cx="6995161" cy="4048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112354" y="78470"/>
            <a:ext cx="53207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/>
              <a:t>Drei </a:t>
            </a:r>
            <a:r>
              <a:rPr lang="de-DE" sz="3200" dirty="0" smtClean="0"/>
              <a:t>Säulen erfolgreicher</a:t>
            </a:r>
          </a:p>
          <a:p>
            <a:pPr algn="ctr"/>
            <a:r>
              <a:rPr lang="de-DE" sz="3200" dirty="0" smtClean="0"/>
              <a:t> </a:t>
            </a:r>
            <a:r>
              <a:rPr lang="de-DE" sz="3200" dirty="0"/>
              <a:t>OER-Initiativen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35" y="0"/>
            <a:ext cx="33775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8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Anreize (Vorprojekt Content Marktplatz NRW)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de-DE" b="1" dirty="0"/>
              <a:t>Reichweite und breite </a:t>
            </a:r>
            <a:r>
              <a:rPr lang="de-DE" b="1" dirty="0" smtClean="0"/>
              <a:t>Nutzung</a:t>
            </a:r>
            <a:endParaRPr lang="en-GB" b="1" dirty="0"/>
          </a:p>
          <a:p>
            <a:pPr>
              <a:buFont typeface="+mj-lt"/>
              <a:buAutoNum type="arabicPeriod"/>
            </a:pPr>
            <a:r>
              <a:rPr lang="de-DE" b="1" dirty="0"/>
              <a:t>Reputation und </a:t>
            </a:r>
            <a:r>
              <a:rPr lang="de-DE" b="1" dirty="0" smtClean="0"/>
              <a:t>Wertschätzung</a:t>
            </a:r>
          </a:p>
          <a:p>
            <a:pPr>
              <a:buFont typeface="+mj-lt"/>
              <a:buAutoNum type="arabicPeriod"/>
            </a:pPr>
            <a:r>
              <a:rPr lang="de-DE" b="1" dirty="0" smtClean="0"/>
              <a:t>Unterstützung </a:t>
            </a:r>
            <a:r>
              <a:rPr lang="de-DE" b="1" dirty="0"/>
              <a:t>bei der </a:t>
            </a:r>
            <a:r>
              <a:rPr lang="de-DE" b="1" dirty="0" err="1" smtClean="0"/>
              <a:t>Contenterstellung</a:t>
            </a:r>
            <a:endParaRPr lang="de-DE" b="1" dirty="0" smtClean="0"/>
          </a:p>
          <a:p>
            <a:pPr>
              <a:buFont typeface="+mj-lt"/>
              <a:buAutoNum type="arabicPeriod"/>
            </a:pPr>
            <a:r>
              <a:rPr lang="de-DE" b="1" dirty="0" smtClean="0"/>
              <a:t>Fachlicher </a:t>
            </a:r>
            <a:r>
              <a:rPr lang="de-DE" b="1" dirty="0"/>
              <a:t>Austausch mit anderen </a:t>
            </a:r>
            <a:r>
              <a:rPr lang="de-DE" b="1" dirty="0" smtClean="0"/>
              <a:t>Hochschullehrenden</a:t>
            </a:r>
          </a:p>
          <a:p>
            <a:pPr>
              <a:buFont typeface="+mj-lt"/>
              <a:buAutoNum type="arabicPeriod"/>
            </a:pPr>
            <a:r>
              <a:rPr lang="de-DE" b="1" dirty="0"/>
              <a:t>Mit dabei </a:t>
            </a:r>
            <a:r>
              <a:rPr lang="de-DE" b="1" dirty="0" smtClean="0"/>
              <a:t>sein</a:t>
            </a:r>
          </a:p>
          <a:p>
            <a:pPr>
              <a:buFont typeface="+mj-lt"/>
              <a:buAutoNum type="arabicPeriod"/>
            </a:pPr>
            <a:r>
              <a:rPr lang="de-DE" b="1" dirty="0"/>
              <a:t>Geben und </a:t>
            </a:r>
            <a:r>
              <a:rPr lang="de-DE" b="1" dirty="0" smtClean="0"/>
              <a:t>Nehmen</a:t>
            </a:r>
          </a:p>
          <a:p>
            <a:pPr>
              <a:buFont typeface="+mj-lt"/>
              <a:buAutoNum type="arabicPeriod"/>
            </a:pPr>
            <a:r>
              <a:rPr lang="de-DE" b="1" dirty="0"/>
              <a:t>Das Bereitstellen geht schnell und </a:t>
            </a:r>
            <a:r>
              <a:rPr lang="de-DE" b="1" dirty="0" smtClean="0"/>
              <a:t>einfach</a:t>
            </a:r>
          </a:p>
          <a:p>
            <a:pPr>
              <a:buFont typeface="+mj-lt"/>
              <a:buAutoNum type="arabicPeriod"/>
            </a:pPr>
            <a:r>
              <a:rPr lang="de-DE" b="1" dirty="0" smtClean="0"/>
              <a:t>Rechtssicherheit</a:t>
            </a:r>
          </a:p>
          <a:p>
            <a:pPr>
              <a:buFont typeface="+mj-lt"/>
              <a:buAutoNum type="arabicPeriod"/>
            </a:pPr>
            <a:r>
              <a:rPr lang="de-DE" b="1" dirty="0"/>
              <a:t>Kontrolle über Inhalte </a:t>
            </a:r>
            <a:r>
              <a:rPr lang="de-DE" b="1" dirty="0" smtClean="0"/>
              <a:t>behalten</a:t>
            </a:r>
          </a:p>
          <a:p>
            <a:pPr>
              <a:buFont typeface="+mj-lt"/>
              <a:buAutoNum type="arabicPeriod"/>
            </a:pPr>
            <a:r>
              <a:rPr lang="de-DE" b="1" dirty="0" smtClean="0"/>
              <a:t>Qualitätssicherung </a:t>
            </a:r>
            <a:r>
              <a:rPr lang="de-DE" b="1" dirty="0"/>
              <a:t>der eigenen Lehre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2660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475" y="152400"/>
            <a:ext cx="7997297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84"/>
          <p:cNvSpPr txBox="1">
            <a:spLocks noGrp="1"/>
          </p:cNvSpPr>
          <p:nvPr>
            <p:ph type="ctrTitle"/>
          </p:nvPr>
        </p:nvSpPr>
        <p:spPr>
          <a:xfrm>
            <a:off x="1090748" y="1956639"/>
            <a:ext cx="6858000" cy="7448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r>
              <a:rPr lang="en" sz="3200" dirty="0">
                <a:latin typeface="+mj-lt"/>
              </a:rPr>
              <a:t>Vielen Dank!</a:t>
            </a:r>
            <a:endParaRPr sz="3200" dirty="0">
              <a:latin typeface="+mj-lt"/>
            </a:endParaRPr>
          </a:p>
        </p:txBody>
      </p:sp>
      <p:sp>
        <p:nvSpPr>
          <p:cNvPr id="504" name="Google Shape;504;p8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413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2000" dirty="0"/>
              <a:t>Jan Neumann, @trugwaldsaenger, </a:t>
            </a:r>
            <a:r>
              <a:rPr lang="en" sz="2000" dirty="0" smtClean="0"/>
              <a:t> </a:t>
            </a:r>
            <a:r>
              <a:rPr lang="en" sz="2000" dirty="0"/>
              <a:t>neumann@hbz-nrw.de</a:t>
            </a:r>
            <a:endParaRPr sz="2000" dirty="0"/>
          </a:p>
        </p:txBody>
      </p:sp>
      <p:pic>
        <p:nvPicPr>
          <p:cNvPr id="505" name="Google Shape;505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75904" y="3432265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3104" y="3432265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84"/>
          <p:cNvSpPr txBox="1"/>
          <p:nvPr/>
        </p:nvSpPr>
        <p:spPr>
          <a:xfrm>
            <a:off x="2247056" y="4033310"/>
            <a:ext cx="4839544" cy="345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 smtClean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„Neue Lernwelten gestalten mit OER“ </a:t>
            </a:r>
            <a:r>
              <a:rPr lang="en" sz="1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von Jan Neumann, CC BY 4.0</a:t>
            </a:r>
            <a:endParaRPr sz="12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1639" y="1510747"/>
            <a:ext cx="8520600" cy="2445998"/>
          </a:xfrm>
        </p:spPr>
        <p:txBody>
          <a:bodyPr/>
          <a:lstStyle/>
          <a:p>
            <a:r>
              <a:rPr lang="de-DE" dirty="0"/>
              <a:t>Wir </a:t>
            </a:r>
            <a:r>
              <a:rPr lang="de-DE" dirty="0" smtClean="0"/>
              <a:t>brauchen kreative </a:t>
            </a:r>
            <a:r>
              <a:rPr lang="de-DE" dirty="0"/>
              <a:t>und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kooperative Problemlöser!</a:t>
            </a:r>
            <a:r>
              <a:rPr lang="de-DE" dirty="0"/>
              <a:t/>
            </a:r>
            <a:br>
              <a:rPr lang="de-DE" dirty="0"/>
            </a:br>
            <a:endParaRPr lang="en-GB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4625" y="-76550"/>
            <a:ext cx="9398626" cy="528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" y="0"/>
            <a:ext cx="3148798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"/>
          <p:cNvSpPr txBox="1"/>
          <p:nvPr/>
        </p:nvSpPr>
        <p:spPr>
          <a:xfrm>
            <a:off x="3200400" y="76200"/>
            <a:ext cx="5943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/>
              <a:t>1. „Die </a:t>
            </a:r>
            <a:r>
              <a:rPr lang="de-DE" sz="2000" dirty="0"/>
              <a:t>fetten Jahre sind </a:t>
            </a:r>
            <a:r>
              <a:rPr lang="de-DE" sz="2000" dirty="0" smtClean="0"/>
              <a:t>vorbei“ </a:t>
            </a:r>
            <a:r>
              <a:rPr lang="de-DE" sz="2000" dirty="0"/>
              <a:t>kann als frohe Botschaft verstanden werden. </a:t>
            </a:r>
          </a:p>
          <a:p>
            <a:r>
              <a:rPr lang="de-DE" sz="2000" dirty="0"/>
              <a:t>2. Es ist alles schon da, nur falsch zusammengesetzt</a:t>
            </a:r>
            <a:r>
              <a:rPr lang="de-DE" sz="2000" dirty="0" smtClean="0"/>
              <a:t>.</a:t>
            </a:r>
            <a:endParaRPr lang="de-DE" sz="2000" dirty="0"/>
          </a:p>
          <a:p>
            <a:r>
              <a:rPr lang="de-DE" sz="2000" dirty="0"/>
              <a:t>3. Kleinstmögliche Zustandsveränderung kann jede und jeder. </a:t>
            </a:r>
          </a:p>
          <a:p>
            <a:r>
              <a:rPr lang="de-DE" sz="2000" dirty="0"/>
              <a:t>4. </a:t>
            </a:r>
            <a:r>
              <a:rPr lang="de-DE" sz="2000" dirty="0" err="1"/>
              <a:t>Heterotopie</a:t>
            </a:r>
            <a:r>
              <a:rPr lang="de-DE" sz="2000" dirty="0"/>
              <a:t> ist die neue Utopie. </a:t>
            </a:r>
          </a:p>
          <a:p>
            <a:r>
              <a:rPr lang="de-DE" sz="2000" dirty="0"/>
              <a:t>5. Die menschliche Welt besteht im Zwischenmenschlichen. </a:t>
            </a:r>
          </a:p>
          <a:p>
            <a:r>
              <a:rPr lang="de-DE" sz="2000" dirty="0"/>
              <a:t>6. Die Welt kann freundlich sein. </a:t>
            </a:r>
          </a:p>
          <a:p>
            <a:r>
              <a:rPr lang="de-DE" sz="2000" dirty="0"/>
              <a:t>7. Utopien muss man anschauen können. </a:t>
            </a:r>
          </a:p>
          <a:p>
            <a:r>
              <a:rPr lang="de-DE" sz="2000" dirty="0"/>
              <a:t>8. Heimat ist dort, wo es nicht egal ist, ob es mich gibt. </a:t>
            </a:r>
          </a:p>
          <a:p>
            <a:r>
              <a:rPr lang="de-DE" sz="2000" dirty="0"/>
              <a:t>9. Zeit kann man ebenso gut auch verschwenden. </a:t>
            </a:r>
          </a:p>
          <a:p>
            <a:r>
              <a:rPr lang="de-DE" sz="2000" dirty="0"/>
              <a:t>10. Es ist nicht mehr 5 vor 12. </a:t>
            </a:r>
          </a:p>
          <a:p>
            <a:r>
              <a:rPr lang="de-DE" sz="2000" dirty="0"/>
              <a:t>11. Morgen Mittag beginnt das Neue.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6"/>
          <p:cNvSpPr txBox="1">
            <a:spLocks noGrp="1"/>
          </p:cNvSpPr>
          <p:nvPr>
            <p:ph type="title"/>
          </p:nvPr>
        </p:nvSpPr>
        <p:spPr>
          <a:xfrm>
            <a:off x="337100" y="1820649"/>
            <a:ext cx="8520600" cy="137358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Wie </a:t>
            </a:r>
            <a:r>
              <a:rPr lang="en" dirty="0" smtClean="0"/>
              <a:t>kann Offene Bildung </a:t>
            </a:r>
            <a:r>
              <a:rPr lang="en" dirty="0"/>
              <a:t>die </a:t>
            </a:r>
            <a:r>
              <a:rPr lang="en" dirty="0" smtClean="0"/>
              <a:t>große Transformation </a:t>
            </a:r>
            <a:r>
              <a:rPr lang="en" dirty="0"/>
              <a:t>unterstützen?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73"/>
          <p:cNvSpPr txBox="1">
            <a:spLocks noGrp="1"/>
          </p:cNvSpPr>
          <p:nvPr>
            <p:ph type="title"/>
          </p:nvPr>
        </p:nvSpPr>
        <p:spPr>
          <a:xfrm rot="-5400000">
            <a:off x="-1592638" y="2074664"/>
            <a:ext cx="4804287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200" dirty="0" smtClean="0">
                <a:latin typeface="+mj-lt"/>
              </a:rPr>
              <a:t>Spielarten von Offenheit</a:t>
            </a:r>
            <a:endParaRPr sz="3200" dirty="0">
              <a:latin typeface="+mj-lt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756" y="0"/>
            <a:ext cx="7074487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7"/>
          <p:cNvSpPr txBox="1"/>
          <p:nvPr/>
        </p:nvSpPr>
        <p:spPr>
          <a:xfrm>
            <a:off x="1308100" y="528424"/>
            <a:ext cx="7048050" cy="3065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lvl="0">
              <a:lnSpc>
                <a:spcPct val="90000"/>
              </a:lnSpc>
              <a:spcBef>
                <a:spcPts val="800"/>
              </a:spcBef>
              <a:buClr>
                <a:srgbClr val="004678"/>
              </a:buClr>
              <a:buSzPts val="2100"/>
            </a:pPr>
            <a:r>
              <a:rPr lang="de-DE" sz="2400" dirty="0" smtClean="0"/>
              <a:t>Bildungsmaterialien, die </a:t>
            </a:r>
            <a:r>
              <a:rPr lang="de-DE" sz="2400" dirty="0"/>
              <a:t>gemeinfrei sind </a:t>
            </a:r>
            <a:r>
              <a:rPr lang="de-DE" sz="2400" dirty="0" smtClean="0"/>
              <a:t>oder </a:t>
            </a:r>
            <a:r>
              <a:rPr lang="de-DE" sz="2400" dirty="0"/>
              <a:t>unter einer offenen Lizenz </a:t>
            </a:r>
            <a:r>
              <a:rPr lang="de-DE" sz="2400" dirty="0" smtClean="0"/>
              <a:t>veröffentlicht wurden</a:t>
            </a:r>
            <a:r>
              <a:rPr lang="de-DE" sz="2400" dirty="0"/>
              <a:t>, </a:t>
            </a:r>
            <a:r>
              <a:rPr lang="de-DE" sz="2400" dirty="0" smtClean="0"/>
              <a:t>welche </a:t>
            </a:r>
            <a:r>
              <a:rPr lang="de-DE" sz="2400" dirty="0"/>
              <a:t>den kostenlosen Zugang, sowie die kostenlose Nutzung, Bearbeitung und Weiterverbreitung durch Andere ohne oder mit </a:t>
            </a:r>
            <a:r>
              <a:rPr lang="de-DE" sz="2400" dirty="0" smtClean="0"/>
              <a:t>geringfügigen </a:t>
            </a:r>
            <a:r>
              <a:rPr lang="de-DE" sz="2400" dirty="0"/>
              <a:t>Einschränkungen erlaubt.</a:t>
            </a:r>
            <a:endParaRPr lang="en" sz="2100" b="0" i="0" u="none" strike="noStrike" cap="none" dirty="0" smtClean="0">
              <a:solidFill>
                <a:srgbClr val="00467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4678"/>
              </a:buClr>
              <a:buSzPts val="2100"/>
              <a:buFont typeface="Arial"/>
              <a:buNone/>
            </a:pPr>
            <a:r>
              <a:rPr lang="en" sz="2100" b="0" i="0" u="none" strike="noStrike" cap="none" dirty="0" smtClean="0">
                <a:solidFill>
                  <a:srgbClr val="004678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" sz="2100" b="0" i="0" u="sng" strike="noStrike" cap="none" dirty="0" smtClean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UNESCO Paris-Declaration</a:t>
            </a:r>
            <a:r>
              <a:rPr lang="en" sz="2100" b="0" i="0" u="none" strike="noStrike" cap="none" dirty="0" smtClean="0">
                <a:solidFill>
                  <a:srgbClr val="004678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100" b="0" i="0" u="none" strike="noStrike" cap="none" dirty="0">
              <a:solidFill>
                <a:srgbClr val="00467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57"/>
          <p:cNvSpPr/>
          <p:nvPr/>
        </p:nvSpPr>
        <p:spPr>
          <a:xfrm>
            <a:off x="1308100" y="3652825"/>
            <a:ext cx="7048046" cy="685800"/>
          </a:xfrm>
          <a:prstGeom prst="rect">
            <a:avLst/>
          </a:prstGeom>
          <a:solidFill>
            <a:schemeClr val="accent2"/>
          </a:solidFill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0" i="0" u="none" strike="noStrike" cap="none" dirty="0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OER = Bildungsmaterialien + Offene Lizenz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57"/>
          <p:cNvSpPr txBox="1"/>
          <p:nvPr/>
        </p:nvSpPr>
        <p:spPr>
          <a:xfrm rot="-5400000">
            <a:off x="-693852" y="2180276"/>
            <a:ext cx="2851152" cy="5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</a:pPr>
            <a:r>
              <a:rPr lang="en" sz="33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Definition OER</a:t>
            </a:r>
            <a:endParaRPr sz="33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endParaRPr/>
          </a:p>
        </p:txBody>
      </p:sp>
      <p:pic>
        <p:nvPicPr>
          <p:cNvPr id="314" name="Google Shape;314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6391" y="0"/>
            <a:ext cx="397121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601</Words>
  <Application>Microsoft Office PowerPoint</Application>
  <PresentationFormat>Bildschirmpräsentation (16:9)</PresentationFormat>
  <Paragraphs>85</Paragraphs>
  <Slides>28</Slides>
  <Notes>25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28</vt:i4>
      </vt:variant>
    </vt:vector>
  </HeadingPairs>
  <TitlesOfParts>
    <vt:vector size="33" baseType="lpstr">
      <vt:lpstr>Arial</vt:lpstr>
      <vt:lpstr>Calibri</vt:lpstr>
      <vt:lpstr>Simple Light</vt:lpstr>
      <vt:lpstr>Office Theme</vt:lpstr>
      <vt:lpstr>Simple Light</vt:lpstr>
      <vt:lpstr>Neue Lernwelten gestalten mit OER</vt:lpstr>
      <vt:lpstr>PowerPoint-Präsentation</vt:lpstr>
      <vt:lpstr>Wir brauchen kreative und  kooperative Problemlöser! </vt:lpstr>
      <vt:lpstr>PowerPoint-Präsentation</vt:lpstr>
      <vt:lpstr>PowerPoint-Präsentation</vt:lpstr>
      <vt:lpstr>Wie kann Offene Bildung die große Transformation unterstützen?</vt:lpstr>
      <vt:lpstr>Spielarten von Offenheit</vt:lpstr>
      <vt:lpstr>PowerPoint-Präsentation</vt:lpstr>
      <vt:lpstr>PowerPoint-Präsentation</vt:lpstr>
      <vt:lpstr>PowerPoint-Präsentation</vt:lpstr>
      <vt:lpstr>PowerPoint-Präsentation</vt:lpstr>
      <vt:lpstr>Lizenz-Mechanik</vt:lpstr>
      <vt:lpstr>PowerPoint-Präsentation</vt:lpstr>
      <vt:lpstr>PowerPoint-Präsentation</vt:lpstr>
      <vt:lpstr>PowerPoint-Präsentation</vt:lpstr>
      <vt:lpstr>Kooperation jetzt!</vt:lpstr>
      <vt:lpstr>Kooperation =  vertrauensbasierte  &amp; lösungsorientierte Kommunikation</vt:lpstr>
      <vt:lpstr>Drei Archetypen</vt:lpstr>
      <vt:lpstr>Externe Produktion</vt:lpstr>
      <vt:lpstr>PowerPoint-Präsentation</vt:lpstr>
      <vt:lpstr>Erstellung durch Lehrende</vt:lpstr>
      <vt:lpstr>PowerPoint-Präsentation</vt:lpstr>
      <vt:lpstr>Erstellung durch Lernende</vt:lpstr>
      <vt:lpstr>PowerPoint-Präsentation</vt:lpstr>
      <vt:lpstr>PowerPoint-Präsentation</vt:lpstr>
      <vt:lpstr>Anreize (Vorprojekt Content Marktplatz NRW)</vt:lpstr>
      <vt:lpstr>PowerPoint-Präsentation</vt:lpstr>
      <vt:lpstr>Vielen Dank!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Neue Lernwelten gestalten mit OER</dc:title>
  <dc:creator>neumann</dc:creator>
  <cp:lastModifiedBy>neumann</cp:lastModifiedBy>
  <cp:revision>32</cp:revision>
  <dcterms:modified xsi:type="dcterms:W3CDTF">2019-11-14T11:36:20Z</dcterms:modified>
</cp:coreProperties>
</file>