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512" r:id="rId3"/>
    <p:sldId id="656" r:id="rId4"/>
    <p:sldId id="658" r:id="rId5"/>
    <p:sldId id="659" r:id="rId6"/>
    <p:sldId id="412" r:id="rId7"/>
    <p:sldId id="438" r:id="rId8"/>
    <p:sldId id="622" r:id="rId9"/>
    <p:sldId id="626" r:id="rId10"/>
    <p:sldId id="458" r:id="rId11"/>
    <p:sldId id="671" r:id="rId12"/>
    <p:sldId id="672" r:id="rId13"/>
    <p:sldId id="670" r:id="rId14"/>
    <p:sldId id="662" r:id="rId15"/>
    <p:sldId id="468" r:id="rId16"/>
    <p:sldId id="514" r:id="rId17"/>
    <p:sldId id="426" r:id="rId18"/>
    <p:sldId id="447" r:id="rId19"/>
    <p:sldId id="443" r:id="rId20"/>
    <p:sldId id="444" r:id="rId21"/>
    <p:sldId id="515" r:id="rId22"/>
    <p:sldId id="445" r:id="rId23"/>
    <p:sldId id="446" r:id="rId24"/>
    <p:sldId id="476" r:id="rId25"/>
    <p:sldId id="421" r:id="rId26"/>
    <p:sldId id="469" r:id="rId27"/>
    <p:sldId id="470" r:id="rId28"/>
    <p:sldId id="471" r:id="rId29"/>
    <p:sldId id="664" r:id="rId30"/>
    <p:sldId id="477" r:id="rId31"/>
    <p:sldId id="631" r:id="rId32"/>
    <p:sldId id="559" r:id="rId33"/>
    <p:sldId id="569" r:id="rId34"/>
    <p:sldId id="633" r:id="rId35"/>
    <p:sldId id="634" r:id="rId36"/>
    <p:sldId id="646" r:id="rId37"/>
    <p:sldId id="647" r:id="rId38"/>
    <p:sldId id="377" r:id="rId39"/>
    <p:sldId id="450" r:id="rId40"/>
    <p:sldId id="666" r:id="rId41"/>
    <p:sldId id="517" r:id="rId42"/>
    <p:sldId id="544" r:id="rId43"/>
    <p:sldId id="524" r:id="rId44"/>
    <p:sldId id="575" r:id="rId45"/>
    <p:sldId id="576" r:id="rId46"/>
    <p:sldId id="582" r:id="rId47"/>
    <p:sldId id="579" r:id="rId48"/>
    <p:sldId id="581" r:id="rId49"/>
    <p:sldId id="589" r:id="rId50"/>
    <p:sldId id="604" r:id="rId51"/>
    <p:sldId id="565" r:id="rId52"/>
    <p:sldId id="564" r:id="rId53"/>
    <p:sldId id="606" r:id="rId54"/>
    <p:sldId id="528" r:id="rId55"/>
    <p:sldId id="543" r:id="rId56"/>
    <p:sldId id="668" r:id="rId57"/>
    <p:sldId id="649" r:id="rId58"/>
    <p:sldId id="566" r:id="rId59"/>
    <p:sldId id="567" r:id="rId60"/>
    <p:sldId id="557" r:id="rId61"/>
    <p:sldId id="674" r:id="rId62"/>
    <p:sldId id="673" r:id="rId63"/>
    <p:sldId id="558" r:id="rId64"/>
    <p:sldId id="607" r:id="rId65"/>
    <p:sldId id="608" r:id="rId66"/>
    <p:sldId id="657" r:id="rId67"/>
    <p:sldId id="619" r:id="rId68"/>
  </p:sldIdLst>
  <p:sldSz cx="9144000" cy="6858000" type="screen4x3"/>
  <p:notesSz cx="6881813" cy="100028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1" autoAdjust="0"/>
    <p:restoredTop sz="94671" autoAdjust="0"/>
  </p:normalViewPr>
  <p:slideViewPr>
    <p:cSldViewPr>
      <p:cViewPr varScale="1">
        <p:scale>
          <a:sx n="62" d="100"/>
          <a:sy n="62" d="100"/>
        </p:scale>
        <p:origin x="10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844" tIns="48422" rIns="96844" bIns="48422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844" tIns="48422" rIns="96844" bIns="48422" rtlCol="0"/>
          <a:lstStyle>
            <a:lvl1pPr algn="r">
              <a:defRPr sz="1300"/>
            </a:lvl1pPr>
          </a:lstStyle>
          <a:p>
            <a:fld id="{34038D10-A8E6-48F9-8846-DFD8A21B633F}" type="datetimeFigureOut">
              <a:rPr lang="da-DK" smtClean="0"/>
              <a:t>09-11-2019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844" tIns="48422" rIns="96844" bIns="48422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844" tIns="48422" rIns="96844" bIns="48422" rtlCol="0" anchor="b"/>
          <a:lstStyle>
            <a:lvl1pPr algn="r">
              <a:defRPr sz="1300"/>
            </a:lvl1pPr>
          </a:lstStyle>
          <a:p>
            <a:fld id="{844CC20D-B3A3-4535-853E-D47E041B0A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9782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716"/>
          </a:xfrm>
          <a:prstGeom prst="rect">
            <a:avLst/>
          </a:prstGeom>
        </p:spPr>
        <p:txBody>
          <a:bodyPr vert="horz" lIns="96844" tIns="48422" rIns="96844" bIns="48422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716"/>
          </a:xfrm>
          <a:prstGeom prst="rect">
            <a:avLst/>
          </a:prstGeom>
        </p:spPr>
        <p:txBody>
          <a:bodyPr vert="horz" lIns="96844" tIns="48422" rIns="96844" bIns="48422" rtlCol="0"/>
          <a:lstStyle>
            <a:lvl1pPr algn="r">
              <a:defRPr sz="1300"/>
            </a:lvl1pPr>
          </a:lstStyle>
          <a:p>
            <a:fld id="{FFF77AB9-1949-4CD0-A699-8FCEE08CA90A}" type="datetimeFigureOut">
              <a:rPr lang="da-DK" smtClean="0"/>
              <a:t>09-11-2019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9363"/>
            <a:ext cx="4500563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844" tIns="48422" rIns="96844" bIns="48422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8182" y="4814369"/>
            <a:ext cx="5505450" cy="3938552"/>
          </a:xfrm>
          <a:prstGeom prst="rect">
            <a:avLst/>
          </a:prstGeom>
        </p:spPr>
        <p:txBody>
          <a:bodyPr vert="horz" lIns="96844" tIns="48422" rIns="96844" bIns="48422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501123"/>
            <a:ext cx="2982119" cy="501715"/>
          </a:xfrm>
          <a:prstGeom prst="rect">
            <a:avLst/>
          </a:prstGeom>
        </p:spPr>
        <p:txBody>
          <a:bodyPr vert="horz" lIns="96844" tIns="48422" rIns="96844" bIns="48422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98102" y="9501123"/>
            <a:ext cx="2982119" cy="501715"/>
          </a:xfrm>
          <a:prstGeom prst="rect">
            <a:avLst/>
          </a:prstGeom>
        </p:spPr>
        <p:txBody>
          <a:bodyPr vert="horz" lIns="96844" tIns="48422" rIns="96844" bIns="48422" rtlCol="0" anchor="b"/>
          <a:lstStyle>
            <a:lvl1pPr algn="r">
              <a:defRPr sz="1300"/>
            </a:lvl1pPr>
          </a:lstStyle>
          <a:p>
            <a:fld id="{FCF59B6E-9D4A-4648-9573-430B8DF9E5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04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Terrible </a:t>
            </a:r>
            <a:r>
              <a:rPr lang="da-DK" dirty="0" err="1"/>
              <a:t>consequences</a:t>
            </a:r>
            <a:r>
              <a:rPr lang="da-DK" dirty="0"/>
              <a:t> – </a:t>
            </a:r>
            <a:r>
              <a:rPr lang="da-DK" dirty="0" err="1"/>
              <a:t>globally</a:t>
            </a:r>
            <a:r>
              <a:rPr lang="da-DK" dirty="0"/>
              <a:t>, </a:t>
            </a:r>
            <a:r>
              <a:rPr lang="da-DK" dirty="0" err="1"/>
              <a:t>starving</a:t>
            </a:r>
            <a:r>
              <a:rPr lang="da-DK" dirty="0"/>
              <a:t> out smaller and </a:t>
            </a:r>
            <a:r>
              <a:rPr lang="da-DK" dirty="0" err="1"/>
              <a:t>innovate</a:t>
            </a:r>
            <a:r>
              <a:rPr lang="da-DK" dirty="0"/>
              <a:t> </a:t>
            </a:r>
            <a:r>
              <a:rPr lang="da-DK" dirty="0" err="1"/>
              <a:t>publishers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0137D-0180-7947-9A63-C060226DEE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5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Two</a:t>
            </a:r>
            <a:r>
              <a:rPr lang="da-DK" dirty="0"/>
              <a:t> kinds: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actually</a:t>
            </a:r>
            <a:r>
              <a:rPr lang="da-DK" dirty="0"/>
              <a:t> like to do a decent job, but </a:t>
            </a:r>
            <a:r>
              <a:rPr lang="da-DK" dirty="0" err="1"/>
              <a:t>lack</a:t>
            </a:r>
            <a:r>
              <a:rPr lang="da-DK" dirty="0"/>
              <a:t> the </a:t>
            </a:r>
            <a:r>
              <a:rPr lang="da-DK" dirty="0" err="1"/>
              <a:t>knowledge</a:t>
            </a:r>
            <a:r>
              <a:rPr lang="da-DK" dirty="0"/>
              <a:t> –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just </a:t>
            </a:r>
            <a:r>
              <a:rPr lang="da-DK" dirty="0" err="1"/>
              <a:t>exploiting</a:t>
            </a:r>
            <a:r>
              <a:rPr lang="da-DK" dirty="0"/>
              <a:t> and </a:t>
            </a:r>
            <a:r>
              <a:rPr lang="da-DK" dirty="0" err="1"/>
              <a:t>cheating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59B6E-9D4A-4648-9573-430B8DF9E50E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44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International j of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59B6E-9D4A-4648-9573-430B8DF9E50E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582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Two</a:t>
            </a:r>
            <a:r>
              <a:rPr lang="da-DK" dirty="0"/>
              <a:t> kinds: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actually</a:t>
            </a:r>
            <a:r>
              <a:rPr lang="da-DK" dirty="0"/>
              <a:t> like to do a decent job, but </a:t>
            </a:r>
            <a:r>
              <a:rPr lang="da-DK" dirty="0" err="1"/>
              <a:t>lack</a:t>
            </a:r>
            <a:r>
              <a:rPr lang="da-DK" dirty="0"/>
              <a:t> the </a:t>
            </a:r>
            <a:r>
              <a:rPr lang="da-DK" dirty="0" err="1"/>
              <a:t>knowledge</a:t>
            </a:r>
            <a:r>
              <a:rPr lang="da-DK" dirty="0"/>
              <a:t> –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just </a:t>
            </a:r>
            <a:r>
              <a:rPr lang="da-DK" dirty="0" err="1"/>
              <a:t>exploiting</a:t>
            </a:r>
            <a:r>
              <a:rPr lang="da-DK" dirty="0"/>
              <a:t> and </a:t>
            </a:r>
            <a:r>
              <a:rPr lang="da-DK" dirty="0" err="1"/>
              <a:t>cheating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59B6E-9D4A-4648-9573-430B8DF9E50E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38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0137D-0180-7947-9A63-C060226DEE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16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origins of Green can be seen as a give in to the Academic Freedom. With Green OA, authors can continue to publish in their </a:t>
            </a:r>
            <a:r>
              <a:rPr lang="en-US" dirty="0" err="1"/>
              <a:t>favourite</a:t>
            </a:r>
            <a:r>
              <a:rPr lang="en-US" dirty="0"/>
              <a:t>, prestige journals. But as mentioned there are significant issues with Green OA – basically it does not deliver Real OA, but mostly delayed OA.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0137D-0180-7947-9A63-C060226DEE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73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origins of Green can be seen as a give in to the Academic Freedom. With Green OA, authors can continue to publish in their </a:t>
            </a:r>
            <a:r>
              <a:rPr lang="en-US" dirty="0" err="1"/>
              <a:t>favourite</a:t>
            </a:r>
            <a:r>
              <a:rPr lang="en-US" dirty="0"/>
              <a:t>, prestige journals. But as mentioned there are significant issues with Green OA – basically it does not deliver Real OA, but mostly delayed OA.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0137D-0180-7947-9A63-C060226DEE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25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university</a:t>
            </a:r>
            <a:r>
              <a:rPr lang="da-DK" dirty="0"/>
              <a:t> managers, research </a:t>
            </a:r>
            <a:r>
              <a:rPr lang="da-DK" dirty="0" err="1"/>
              <a:t>funders</a:t>
            </a:r>
            <a:r>
              <a:rPr lang="da-DK" dirty="0"/>
              <a:t> and </a:t>
            </a:r>
            <a:r>
              <a:rPr lang="da-DK" dirty="0" err="1"/>
              <a:t>government</a:t>
            </a:r>
            <a:r>
              <a:rPr lang="da-DK" baseline="0" dirty="0"/>
              <a:t> </a:t>
            </a:r>
            <a:r>
              <a:rPr lang="da-DK" baseline="0" dirty="0" err="1"/>
              <a:t>state</a:t>
            </a:r>
            <a:r>
              <a:rPr lang="da-DK" baseline="0" dirty="0"/>
              <a:t> ask for a </a:t>
            </a:r>
            <a:r>
              <a:rPr lang="da-DK" baseline="0" dirty="0" err="1"/>
              <a:t>specific</a:t>
            </a:r>
            <a:r>
              <a:rPr lang="da-DK" baseline="0" dirty="0"/>
              <a:t> </a:t>
            </a:r>
            <a:r>
              <a:rPr lang="da-DK" baseline="0" dirty="0" err="1"/>
              <a:t>behaviour</a:t>
            </a:r>
            <a:r>
              <a:rPr lang="da-DK" baseline="0" dirty="0"/>
              <a:t>, </a:t>
            </a:r>
            <a:r>
              <a:rPr lang="da-DK" baseline="0" dirty="0" err="1"/>
              <a:t>namely</a:t>
            </a:r>
            <a:r>
              <a:rPr lang="da-DK" baseline="0" dirty="0"/>
              <a:t> </a:t>
            </a:r>
            <a:r>
              <a:rPr lang="da-DK" baseline="0" dirty="0" err="1"/>
              <a:t>that</a:t>
            </a:r>
            <a:r>
              <a:rPr lang="da-DK" baseline="0" dirty="0"/>
              <a:t> </a:t>
            </a:r>
            <a:r>
              <a:rPr lang="da-DK" baseline="0" dirty="0" err="1"/>
              <a:t>papers</a:t>
            </a:r>
            <a:r>
              <a:rPr lang="da-DK" baseline="0" dirty="0"/>
              <a:t> </a:t>
            </a:r>
            <a:r>
              <a:rPr lang="da-DK" baseline="0" dirty="0" err="1"/>
              <a:t>should</a:t>
            </a:r>
            <a:r>
              <a:rPr lang="da-DK" baseline="0" dirty="0"/>
              <a:t> </a:t>
            </a:r>
            <a:r>
              <a:rPr lang="da-DK" baseline="0" dirty="0" err="1"/>
              <a:t>be</a:t>
            </a:r>
            <a:r>
              <a:rPr lang="da-DK" baseline="0" dirty="0"/>
              <a:t> </a:t>
            </a:r>
            <a:r>
              <a:rPr lang="da-DK" baseline="0" dirty="0" err="1"/>
              <a:t>published</a:t>
            </a:r>
            <a:r>
              <a:rPr lang="da-DK" baseline="0" dirty="0"/>
              <a:t> in OA, </a:t>
            </a:r>
            <a:r>
              <a:rPr lang="da-DK" baseline="0" dirty="0" err="1"/>
              <a:t>then</a:t>
            </a:r>
            <a:r>
              <a:rPr lang="da-DK" baseline="0" dirty="0"/>
              <a:t> </a:t>
            </a:r>
            <a:r>
              <a:rPr lang="da-DK" baseline="0" dirty="0" err="1"/>
              <a:t>those</a:t>
            </a:r>
            <a:r>
              <a:rPr lang="da-DK" baseline="0" dirty="0"/>
              <a:t> </a:t>
            </a:r>
            <a:r>
              <a:rPr lang="da-DK" baseline="0" dirty="0" err="1"/>
              <a:t>who</a:t>
            </a:r>
            <a:r>
              <a:rPr lang="da-DK" baseline="0" dirty="0"/>
              <a:t> do </a:t>
            </a:r>
            <a:r>
              <a:rPr lang="da-DK" baseline="0" dirty="0" err="1"/>
              <a:t>that</a:t>
            </a:r>
            <a:r>
              <a:rPr lang="da-DK" baseline="0" dirty="0"/>
              <a:t> </a:t>
            </a:r>
            <a:r>
              <a:rPr lang="da-DK" baseline="0" dirty="0" err="1"/>
              <a:t>should</a:t>
            </a:r>
            <a:r>
              <a:rPr lang="da-DK" baseline="0" dirty="0"/>
              <a:t> </a:t>
            </a:r>
            <a:r>
              <a:rPr lang="da-DK" baseline="0" dirty="0" err="1"/>
              <a:t>be</a:t>
            </a:r>
            <a:r>
              <a:rPr lang="da-DK" baseline="0" dirty="0"/>
              <a:t> </a:t>
            </a:r>
            <a:r>
              <a:rPr lang="da-DK" baseline="0" dirty="0" err="1"/>
              <a:t>rewarded</a:t>
            </a:r>
            <a:r>
              <a:rPr lang="da-DK" baseline="0" dirty="0"/>
              <a:t>, and </a:t>
            </a:r>
            <a:r>
              <a:rPr lang="da-DK" baseline="0" dirty="0" err="1"/>
              <a:t>those</a:t>
            </a:r>
            <a:r>
              <a:rPr lang="da-DK" baseline="0" dirty="0"/>
              <a:t> </a:t>
            </a:r>
            <a:r>
              <a:rPr lang="da-DK" baseline="0" dirty="0" err="1"/>
              <a:t>who</a:t>
            </a:r>
            <a:r>
              <a:rPr lang="da-DK" baseline="0" dirty="0"/>
              <a:t> do not </a:t>
            </a:r>
            <a:r>
              <a:rPr lang="da-DK" baseline="0" dirty="0" err="1"/>
              <a:t>should</a:t>
            </a:r>
            <a:r>
              <a:rPr lang="da-DK" baseline="0" dirty="0"/>
              <a:t> </a:t>
            </a:r>
            <a:r>
              <a:rPr lang="da-DK" baseline="0" dirty="0" err="1"/>
              <a:t>be</a:t>
            </a:r>
            <a:r>
              <a:rPr lang="da-DK" baseline="0" dirty="0"/>
              <a:t> </a:t>
            </a:r>
            <a:r>
              <a:rPr lang="da-DK" baseline="0" dirty="0" err="1"/>
              <a:t>sanctioned</a:t>
            </a:r>
            <a:r>
              <a:rPr lang="da-DK" baseline="0" dirty="0"/>
              <a:t>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0137D-0180-7947-9A63-C060226DEE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69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0137D-0180-7947-9A63-C060226DEE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70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/>
          </a:p>
        </p:txBody>
      </p:sp>
      <p:sp>
        <p:nvSpPr>
          <p:cNvPr id="67588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64CF4F3-02A3-4115-902B-7A54A2CE4418}" type="slidenum">
              <a:rPr lang="da-DK" altLang="da-DK" smtClean="0"/>
              <a:pPr/>
              <a:t>24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25778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/>
          </a:p>
        </p:txBody>
      </p:sp>
      <p:sp>
        <p:nvSpPr>
          <p:cNvPr id="65540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E620956-5F61-41D9-9562-68673B9AF098}" type="slidenum">
              <a:rPr lang="da-DK" altLang="da-DK" smtClean="0"/>
              <a:pPr/>
              <a:t>25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99422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AC583-37D7-4850-9B62-033429648179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096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6F92-2CA1-4D1E-AE12-AF839DAC2A82}" type="datetimeFigureOut">
              <a:rPr lang="da-DK" smtClean="0"/>
              <a:t>09-11-2019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05D2-CCE7-4E88-9D36-1B36133F05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862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6F92-2CA1-4D1E-AE12-AF839DAC2A82}" type="datetimeFigureOut">
              <a:rPr lang="da-DK" smtClean="0"/>
              <a:t>09-11-2019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05D2-CCE7-4E88-9D36-1B36133F05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451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6F92-2CA1-4D1E-AE12-AF839DAC2A82}" type="datetimeFigureOut">
              <a:rPr lang="da-DK" smtClean="0"/>
              <a:t>09-11-2019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05D2-CCE7-4E88-9D36-1B36133F05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395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6F92-2CA1-4D1E-AE12-AF839DAC2A82}" type="datetimeFigureOut">
              <a:rPr lang="da-DK" smtClean="0"/>
              <a:t>09-11-2019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05D2-CCE7-4E88-9D36-1B36133F05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852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6F92-2CA1-4D1E-AE12-AF839DAC2A82}" type="datetimeFigureOut">
              <a:rPr lang="da-DK" smtClean="0"/>
              <a:t>09-11-2019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05D2-CCE7-4E88-9D36-1B36133F05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586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6F92-2CA1-4D1E-AE12-AF839DAC2A82}" type="datetimeFigureOut">
              <a:rPr lang="da-DK" smtClean="0"/>
              <a:t>09-11-2019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05D2-CCE7-4E88-9D36-1B36133F05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72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6F92-2CA1-4D1E-AE12-AF839DAC2A82}" type="datetimeFigureOut">
              <a:rPr lang="da-DK" smtClean="0"/>
              <a:t>09-11-2019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05D2-CCE7-4E88-9D36-1B36133F05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684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6F92-2CA1-4D1E-AE12-AF839DAC2A82}" type="datetimeFigureOut">
              <a:rPr lang="da-DK" smtClean="0"/>
              <a:t>09-11-2019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05D2-CCE7-4E88-9D36-1B36133F05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286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6F92-2CA1-4D1E-AE12-AF839DAC2A82}" type="datetimeFigureOut">
              <a:rPr lang="da-DK" smtClean="0"/>
              <a:t>09-11-2019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05D2-CCE7-4E88-9D36-1B36133F05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684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6F92-2CA1-4D1E-AE12-AF839DAC2A82}" type="datetimeFigureOut">
              <a:rPr lang="da-DK" smtClean="0"/>
              <a:t>09-11-2019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05D2-CCE7-4E88-9D36-1B36133F05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251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6F92-2CA1-4D1E-AE12-AF839DAC2A82}" type="datetimeFigureOut">
              <a:rPr lang="da-DK" smtClean="0"/>
              <a:t>09-11-2019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05D2-CCE7-4E88-9D36-1B36133F05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853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66F92-2CA1-4D1E-AE12-AF839DAC2A82}" type="datetimeFigureOut">
              <a:rPr lang="da-DK" smtClean="0"/>
              <a:t>09-11-2019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505D2-CCE7-4E88-9D36-1B36133F05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13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lars@doaj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oaj.org/application/n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4oa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thinkchecksubmit.org/" TargetMode="Externa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support" TargetMode="External"/><Relationship Id="rId2" Type="http://schemas.openxmlformats.org/officeDocument/2006/relationships/hyperlink" Target="https://doaj.org/membershi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aj.org/sponsors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9037"/>
            <a:ext cx="7772400" cy="2304255"/>
          </a:xfrm>
        </p:spPr>
        <p:txBody>
          <a:bodyPr>
            <a:normAutofit/>
          </a:bodyPr>
          <a:lstStyle/>
          <a:p>
            <a:r>
              <a:rPr lang="da-DK" sz="3200" dirty="0" err="1"/>
              <a:t>Publish</a:t>
            </a:r>
            <a:r>
              <a:rPr lang="da-DK" sz="3200" dirty="0"/>
              <a:t> </a:t>
            </a:r>
            <a:r>
              <a:rPr lang="da-DK" sz="3200" dirty="0" err="1"/>
              <a:t>your</a:t>
            </a:r>
            <a:r>
              <a:rPr lang="da-DK" sz="3200" dirty="0"/>
              <a:t> </a:t>
            </a:r>
            <a:r>
              <a:rPr lang="da-DK" sz="3200" dirty="0" err="1"/>
              <a:t>work</a:t>
            </a:r>
            <a:r>
              <a:rPr lang="da-DK" sz="3200" dirty="0"/>
              <a:t> in Open Access!!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73630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Presentation at the Open Access Roadshow</a:t>
            </a:r>
          </a:p>
          <a:p>
            <a:r>
              <a:rPr lang="en-US" sz="2400" dirty="0">
                <a:solidFill>
                  <a:schemeClr val="tx1"/>
                </a:solidFill>
              </a:rPr>
              <a:t>Schleswig-Holstein 14.11.19</a:t>
            </a:r>
          </a:p>
          <a:p>
            <a:r>
              <a:rPr lang="en-US" sz="2400" dirty="0">
                <a:solidFill>
                  <a:schemeClr val="tx1"/>
                </a:solidFill>
              </a:rPr>
              <a:t>Flensburg</a:t>
            </a:r>
          </a:p>
          <a:p>
            <a:r>
              <a:rPr lang="da-DK" sz="2000" dirty="0">
                <a:solidFill>
                  <a:schemeClr val="tx1"/>
                </a:solidFill>
              </a:rPr>
              <a:t>Lars </a:t>
            </a:r>
            <a:r>
              <a:rPr lang="da-DK" sz="2000" dirty="0" err="1">
                <a:solidFill>
                  <a:schemeClr val="tx1"/>
                </a:solidFill>
              </a:rPr>
              <a:t>Bjørnshauge</a:t>
            </a:r>
            <a:endParaRPr lang="da-DK" sz="2000" dirty="0">
              <a:solidFill>
                <a:schemeClr val="tx1"/>
              </a:solidFill>
            </a:endParaRPr>
          </a:p>
          <a:p>
            <a:r>
              <a:rPr lang="da-DK" sz="2000" dirty="0">
                <a:solidFill>
                  <a:schemeClr val="tx1"/>
                </a:solidFill>
                <a:hlinkClick r:id="rId2"/>
              </a:rPr>
              <a:t>lars@doaj.org</a:t>
            </a:r>
            <a:endParaRPr lang="da-DK" sz="2000" dirty="0">
              <a:solidFill>
                <a:schemeClr val="tx1"/>
              </a:solidFill>
            </a:endParaRPr>
          </a:p>
          <a:p>
            <a:r>
              <a:rPr lang="da-DK" sz="2000" dirty="0">
                <a:solidFill>
                  <a:schemeClr val="tx1"/>
                </a:solidFill>
              </a:rPr>
              <a:t>Twitter: @elbjoern0603</a:t>
            </a:r>
          </a:p>
          <a:p>
            <a:endParaRPr lang="da-DK" sz="20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57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So, </a:t>
            </a:r>
            <a:r>
              <a:rPr lang="da-DK" dirty="0" err="1"/>
              <a:t>there</a:t>
            </a:r>
            <a:r>
              <a:rPr lang="da-DK" dirty="0"/>
              <a:t> is a </a:t>
            </a:r>
            <a:r>
              <a:rPr lang="da-DK" dirty="0" err="1"/>
              <a:t>stronger</a:t>
            </a:r>
            <a:r>
              <a:rPr lang="da-DK" dirty="0"/>
              <a:t> push </a:t>
            </a:r>
            <a:r>
              <a:rPr lang="da-DK" dirty="0" err="1"/>
              <a:t>that</a:t>
            </a:r>
            <a:r>
              <a:rPr lang="da-DK" dirty="0"/>
              <a:t> researchers </a:t>
            </a:r>
            <a:r>
              <a:rPr lang="da-DK" dirty="0" err="1"/>
              <a:t>should</a:t>
            </a:r>
            <a:r>
              <a:rPr lang="da-DK" dirty="0"/>
              <a:t> </a:t>
            </a:r>
            <a:r>
              <a:rPr lang="da-DK" dirty="0" err="1"/>
              <a:t>publish</a:t>
            </a:r>
            <a:r>
              <a:rPr lang="da-DK" dirty="0"/>
              <a:t>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works</a:t>
            </a:r>
            <a:r>
              <a:rPr lang="da-DK" dirty="0"/>
              <a:t> in Open Access, </a:t>
            </a:r>
            <a:r>
              <a:rPr lang="da-DK" dirty="0" err="1"/>
              <a:t>because</a:t>
            </a:r>
            <a:endParaRPr lang="da-DK" dirty="0"/>
          </a:p>
          <a:p>
            <a:r>
              <a:rPr lang="da-DK" dirty="0"/>
              <a:t>it </a:t>
            </a:r>
            <a:r>
              <a:rPr lang="da-DK" dirty="0" err="1"/>
              <a:t>will</a:t>
            </a:r>
            <a:r>
              <a:rPr lang="da-DK" dirty="0"/>
              <a:t> benefit research, </a:t>
            </a:r>
            <a:r>
              <a:rPr lang="da-DK" dirty="0" err="1"/>
              <a:t>higher</a:t>
            </a:r>
            <a:r>
              <a:rPr lang="da-DK" dirty="0"/>
              <a:t> </a:t>
            </a:r>
            <a:r>
              <a:rPr lang="da-DK" dirty="0" err="1"/>
              <a:t>education</a:t>
            </a:r>
            <a:r>
              <a:rPr lang="da-DK" dirty="0"/>
              <a:t>, industri, innovation,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societies</a:t>
            </a:r>
            <a:r>
              <a:rPr lang="da-DK" dirty="0"/>
              <a:t> and the </a:t>
            </a:r>
            <a:r>
              <a:rPr lang="da-DK" dirty="0" err="1"/>
              <a:t>people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/>
              <a:t>So far </a:t>
            </a:r>
            <a:r>
              <a:rPr lang="da-DK" dirty="0" err="1"/>
              <a:t>though</a:t>
            </a:r>
            <a:r>
              <a:rPr lang="da-DK" dirty="0"/>
              <a:t>, not </a:t>
            </a:r>
            <a:r>
              <a:rPr lang="da-DK" dirty="0" err="1"/>
              <a:t>much</a:t>
            </a:r>
            <a:r>
              <a:rPr lang="da-DK" dirty="0"/>
              <a:t> </a:t>
            </a:r>
            <a:r>
              <a:rPr lang="da-DK" dirty="0" err="1"/>
              <a:t>monitoring</a:t>
            </a:r>
            <a:r>
              <a:rPr lang="da-DK" dirty="0"/>
              <a:t> for compliance, no real </a:t>
            </a:r>
            <a:r>
              <a:rPr lang="da-DK" dirty="0" err="1"/>
              <a:t>sanctions</a:t>
            </a:r>
            <a:r>
              <a:rPr lang="da-DK" dirty="0"/>
              <a:t> for researchers </a:t>
            </a:r>
            <a:r>
              <a:rPr lang="da-DK" dirty="0" err="1"/>
              <a:t>that</a:t>
            </a:r>
            <a:r>
              <a:rPr lang="da-DK" dirty="0"/>
              <a:t> do not </a:t>
            </a:r>
            <a:r>
              <a:rPr lang="da-DK" dirty="0" err="1"/>
              <a:t>comply</a:t>
            </a:r>
            <a:r>
              <a:rPr lang="da-DK" dirty="0"/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95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a-DK" altLang="da-DK" dirty="0"/>
              <a:t> </a:t>
            </a:r>
          </a:p>
        </p:txBody>
      </p:sp>
      <p:sp>
        <p:nvSpPr>
          <p:cNvPr id="49155" name="Pladsholder til tekst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da-DK" dirty="0"/>
              <a:t>Why publish in Open Access?</a:t>
            </a:r>
          </a:p>
          <a:p>
            <a:pPr>
              <a:defRPr/>
            </a:pPr>
            <a:r>
              <a:rPr lang="en-US" altLang="da-DK" dirty="0"/>
              <a:t>Because others tell you to do so!</a:t>
            </a:r>
          </a:p>
          <a:p>
            <a:pPr>
              <a:defRPr/>
            </a:pPr>
            <a:r>
              <a:rPr lang="en-US" altLang="da-DK" dirty="0">
                <a:solidFill>
                  <a:srgbClr val="FF0000"/>
                </a:solidFill>
              </a:rPr>
              <a:t>Because it gives you more visibility and impact!!</a:t>
            </a:r>
          </a:p>
          <a:p>
            <a:pPr>
              <a:defRPr/>
            </a:pPr>
            <a:endParaRPr lang="en-US" altLang="da-DK" dirty="0"/>
          </a:p>
          <a:p>
            <a:pPr>
              <a:defRPr/>
            </a:pPr>
            <a:endParaRPr lang="en-US" altLang="da-DK" dirty="0"/>
          </a:p>
          <a:p>
            <a:pPr>
              <a:defRPr/>
            </a:pPr>
            <a:endParaRPr lang="en-US" alt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0BC166F-6E5D-471B-A423-58ACDD3AF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82247"/>
            <a:ext cx="370668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a-DK" altLang="da-DK" dirty="0"/>
              <a:t> </a:t>
            </a:r>
          </a:p>
        </p:txBody>
      </p:sp>
      <p:sp>
        <p:nvSpPr>
          <p:cNvPr id="49155" name="Pladsholder til tekst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da-DK" dirty="0"/>
              <a:t>If you share your work in the open it</a:t>
            </a:r>
          </a:p>
          <a:p>
            <a:pPr lvl="1">
              <a:defRPr/>
            </a:pPr>
            <a:r>
              <a:rPr lang="en-US" altLang="da-DK" dirty="0"/>
              <a:t>Gives you more visibility and more impact</a:t>
            </a:r>
          </a:p>
          <a:p>
            <a:pPr lvl="1">
              <a:defRPr/>
            </a:pPr>
            <a:r>
              <a:rPr lang="en-US" altLang="da-DK" dirty="0"/>
              <a:t>Research results published in Open Access get cited more and earlier compared to papers behind a paywall</a:t>
            </a:r>
          </a:p>
          <a:p>
            <a:pPr lvl="1">
              <a:defRPr/>
            </a:pPr>
            <a:r>
              <a:rPr lang="en-US" altLang="da-DK" dirty="0"/>
              <a:t>Papers available in Open Access gets more visibility in local, regional,  and international media</a:t>
            </a:r>
          </a:p>
          <a:p>
            <a:pPr lvl="1">
              <a:defRPr/>
            </a:pPr>
            <a:r>
              <a:rPr lang="en-US" altLang="da-DK" dirty="0"/>
              <a:t>You get better connected to colleagues</a:t>
            </a:r>
          </a:p>
          <a:p>
            <a:pPr>
              <a:defRPr/>
            </a:pPr>
            <a:endParaRPr lang="en-US" altLang="da-DK" dirty="0"/>
          </a:p>
          <a:p>
            <a:pPr>
              <a:defRPr/>
            </a:pPr>
            <a:endParaRPr lang="en-US" altLang="da-DK" dirty="0"/>
          </a:p>
          <a:p>
            <a:pPr>
              <a:defRPr/>
            </a:pPr>
            <a:endParaRPr lang="en-US" alt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0BC166F-6E5D-471B-A423-58ACDD3AF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82247"/>
            <a:ext cx="370668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a-DK" altLang="da-DK" dirty="0"/>
              <a:t> </a:t>
            </a:r>
          </a:p>
        </p:txBody>
      </p:sp>
      <p:sp>
        <p:nvSpPr>
          <p:cNvPr id="49155" name="Pladsholder til tekst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altLang="da-DK" dirty="0"/>
              <a:t>Why publish in Open Access?</a:t>
            </a:r>
          </a:p>
          <a:p>
            <a:pPr>
              <a:defRPr/>
            </a:pPr>
            <a:r>
              <a:rPr lang="en-US" altLang="da-DK" dirty="0"/>
              <a:t>Because others tell you to do so!</a:t>
            </a:r>
          </a:p>
          <a:p>
            <a:pPr>
              <a:defRPr/>
            </a:pPr>
            <a:r>
              <a:rPr lang="en-US" altLang="da-DK" dirty="0"/>
              <a:t>Because it gives you more visibility and impact!!</a:t>
            </a:r>
          </a:p>
          <a:p>
            <a:pPr>
              <a:defRPr/>
            </a:pPr>
            <a:r>
              <a:rPr lang="en-US" altLang="da-DK" dirty="0">
                <a:solidFill>
                  <a:srgbClr val="FF0000"/>
                </a:solidFill>
              </a:rPr>
              <a:t>Because you have a moral duty to do so!!</a:t>
            </a:r>
          </a:p>
          <a:p>
            <a:pPr>
              <a:defRPr/>
            </a:pPr>
            <a:r>
              <a:rPr lang="en-US" altLang="da-DK" dirty="0"/>
              <a:t>Lots of reasons why you </a:t>
            </a:r>
            <a:r>
              <a:rPr lang="en-US" altLang="da-DK" dirty="0">
                <a:solidFill>
                  <a:srgbClr val="FF0000"/>
                </a:solidFill>
              </a:rPr>
              <a:t>do not </a:t>
            </a:r>
            <a:r>
              <a:rPr lang="en-US" altLang="da-DK" dirty="0"/>
              <a:t>publish in Open Access</a:t>
            </a:r>
          </a:p>
          <a:p>
            <a:pPr lvl="1">
              <a:defRPr/>
            </a:pPr>
            <a:r>
              <a:rPr lang="en-US" altLang="da-DK" dirty="0"/>
              <a:t>It does not benefit your career</a:t>
            </a:r>
          </a:p>
          <a:p>
            <a:pPr lvl="1">
              <a:defRPr/>
            </a:pPr>
            <a:r>
              <a:rPr lang="en-US" altLang="da-DK" dirty="0"/>
              <a:t>You are not rewarded for publishing in Open Access</a:t>
            </a:r>
          </a:p>
          <a:p>
            <a:pPr lvl="1">
              <a:defRPr/>
            </a:pPr>
            <a:r>
              <a:rPr lang="en-US" altLang="da-DK" dirty="0"/>
              <a:t>You say you cannot find a relevant publishing channel (a good Open Access journal)</a:t>
            </a:r>
          </a:p>
          <a:p>
            <a:pPr lvl="1">
              <a:defRPr/>
            </a:pPr>
            <a:r>
              <a:rPr lang="en-US" altLang="da-DK" dirty="0"/>
              <a:t>You cannot/will not pay to be published</a:t>
            </a:r>
          </a:p>
          <a:p>
            <a:pPr>
              <a:defRPr/>
            </a:pPr>
            <a:endParaRPr lang="en-US" altLang="da-DK" dirty="0"/>
          </a:p>
          <a:p>
            <a:pPr>
              <a:defRPr/>
            </a:pPr>
            <a:endParaRPr lang="en-US" altLang="da-DK" dirty="0"/>
          </a:p>
          <a:p>
            <a:pPr>
              <a:defRPr/>
            </a:pPr>
            <a:endParaRPr lang="en-US" alt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0BC166F-6E5D-471B-A423-58ACDD3AF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82247"/>
            <a:ext cx="370668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1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a-DK" altLang="da-DK" dirty="0"/>
              <a:t> </a:t>
            </a:r>
          </a:p>
        </p:txBody>
      </p:sp>
      <p:sp>
        <p:nvSpPr>
          <p:cNvPr id="49155" name="Pladsholder til tekst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da-DK" dirty="0"/>
              <a:t>We have been discussing Open Access for nearly two decades</a:t>
            </a:r>
          </a:p>
          <a:p>
            <a:pPr>
              <a:defRPr/>
            </a:pPr>
            <a:r>
              <a:rPr lang="en-US" altLang="da-DK" dirty="0"/>
              <a:t>Significant progress have been made, but…</a:t>
            </a:r>
          </a:p>
          <a:p>
            <a:pPr>
              <a:defRPr/>
            </a:pPr>
            <a:r>
              <a:rPr lang="en-US" altLang="da-DK" dirty="0"/>
              <a:t>It goes too slow!!</a:t>
            </a:r>
          </a:p>
          <a:p>
            <a:pPr>
              <a:defRPr/>
            </a:pPr>
            <a:r>
              <a:rPr lang="en-US" altLang="da-DK" dirty="0"/>
              <a:t>It is a widespread notion, that the publishers are to blame!</a:t>
            </a:r>
          </a:p>
          <a:p>
            <a:pPr>
              <a:defRPr/>
            </a:pPr>
            <a:endParaRPr lang="en-US" altLang="da-DK" dirty="0"/>
          </a:p>
          <a:p>
            <a:pPr>
              <a:defRPr/>
            </a:pPr>
            <a:endParaRPr lang="en-US" alt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0BC166F-6E5D-471B-A423-58ACDD3AF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82247"/>
            <a:ext cx="370668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6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                                 But…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We should </a:t>
            </a:r>
            <a:r>
              <a:rPr lang="en-US" dirty="0">
                <a:solidFill>
                  <a:srgbClr val="FF0000"/>
                </a:solidFill>
              </a:rPr>
              <a:t>stop blaming the publishers</a:t>
            </a:r>
          </a:p>
          <a:p>
            <a:r>
              <a:rPr lang="en-US" dirty="0"/>
              <a:t>They do what there are supposed to do:</a:t>
            </a:r>
          </a:p>
          <a:p>
            <a:pPr lvl="1"/>
            <a:r>
              <a:rPr lang="en-US" sz="3500" dirty="0"/>
              <a:t>Exploiting the conditions offered to them and (some of them) make extraordinary good business.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Those who have the power to change the conditions are responsible for the current mess! </a:t>
            </a:r>
            <a:r>
              <a:rPr lang="en-US" dirty="0"/>
              <a:t>… and we have to help them change the system to provide you with incentives to share your work!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7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da-DK" altLang="da-DK" sz="4000" dirty="0" err="1"/>
              <a:t>Obstacles</a:t>
            </a:r>
            <a:r>
              <a:rPr lang="da-DK" altLang="da-DK" sz="4000" dirty="0"/>
              <a:t> </a:t>
            </a:r>
            <a:br>
              <a:rPr lang="da-DK" altLang="da-DK" sz="4000" dirty="0"/>
            </a:br>
            <a:r>
              <a:rPr lang="da-DK" altLang="da-DK" sz="4000" dirty="0"/>
              <a:t>to Open Access</a:t>
            </a:r>
          </a:p>
        </p:txBody>
      </p:sp>
      <p:sp>
        <p:nvSpPr>
          <p:cNvPr id="49155" name="Pladsholder til tekst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a-DK" altLang="da-DK" dirty="0"/>
              <a:t>Research </a:t>
            </a:r>
            <a:r>
              <a:rPr lang="da-DK" altLang="da-DK" dirty="0" err="1"/>
              <a:t>Assessment</a:t>
            </a:r>
            <a:r>
              <a:rPr lang="da-DK" altLang="da-DK" dirty="0"/>
              <a:t> and </a:t>
            </a:r>
            <a:r>
              <a:rPr lang="da-DK" altLang="da-DK" dirty="0" err="1"/>
              <a:t>Reward</a:t>
            </a:r>
            <a:r>
              <a:rPr lang="da-DK" altLang="da-DK" dirty="0"/>
              <a:t> systems</a:t>
            </a:r>
          </a:p>
          <a:p>
            <a:pPr>
              <a:defRPr/>
            </a:pPr>
            <a:r>
              <a:rPr lang="da-DK" altLang="da-DK" dirty="0"/>
              <a:t>”Academic Freedom”</a:t>
            </a:r>
          </a:p>
          <a:p>
            <a:pPr>
              <a:defRPr/>
            </a:pPr>
            <a:r>
              <a:rPr lang="da-DK" altLang="da-DK" dirty="0" err="1"/>
              <a:t>Culture</a:t>
            </a:r>
            <a:r>
              <a:rPr lang="da-DK" altLang="da-DK" dirty="0"/>
              <a:t> in the Academy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FEDF162-F0BA-422F-BAAD-D2DCD5DC6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36" y="346222"/>
            <a:ext cx="3706689" cy="999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36EF02-11EE-43BE-B51E-727936654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7F7565E-3A92-46F0-8E93-465FDC3E8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0" y="443633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330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Research </a:t>
            </a:r>
            <a:r>
              <a:rPr lang="da-DK" dirty="0" err="1"/>
              <a:t>Assessment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671433" y="1743403"/>
            <a:ext cx="7772400" cy="4114800"/>
          </a:xfrm>
        </p:spPr>
        <p:txBody>
          <a:bodyPr>
            <a:normAutofit fontScale="77500" lnSpcReduction="20000"/>
          </a:bodyPr>
          <a:lstStyle/>
          <a:p>
            <a:r>
              <a:rPr lang="da-DK" sz="3000" b="1" dirty="0"/>
              <a:t>The single most </a:t>
            </a:r>
            <a:r>
              <a:rPr lang="da-DK" sz="3000" b="1" dirty="0" err="1"/>
              <a:t>important</a:t>
            </a:r>
            <a:r>
              <a:rPr lang="da-DK" sz="3000" b="1" dirty="0"/>
              <a:t> </a:t>
            </a:r>
            <a:r>
              <a:rPr lang="da-DK" sz="3000" b="1" dirty="0" err="1"/>
              <a:t>obstacle</a:t>
            </a:r>
            <a:r>
              <a:rPr lang="da-DK" sz="3000" b="1" dirty="0"/>
              <a:t> to a transition to Open Access!</a:t>
            </a:r>
          </a:p>
          <a:p>
            <a:r>
              <a:rPr lang="da-DK" sz="3000" dirty="0" err="1"/>
              <a:t>Assessment</a:t>
            </a:r>
            <a:r>
              <a:rPr lang="da-DK" sz="3000" dirty="0"/>
              <a:t> is </a:t>
            </a:r>
            <a:r>
              <a:rPr lang="da-DK" sz="3000" dirty="0" err="1"/>
              <a:t>often</a:t>
            </a:r>
            <a:r>
              <a:rPr lang="da-DK" sz="3000" dirty="0"/>
              <a:t> </a:t>
            </a:r>
            <a:r>
              <a:rPr lang="da-DK" sz="3000" dirty="0" err="1"/>
              <a:t>based</a:t>
            </a:r>
            <a:r>
              <a:rPr lang="da-DK" sz="3000" dirty="0"/>
              <a:t> on the Journal </a:t>
            </a:r>
            <a:r>
              <a:rPr lang="da-DK" sz="3000" dirty="0" err="1"/>
              <a:t>Impact</a:t>
            </a:r>
            <a:r>
              <a:rPr lang="da-DK" sz="3000" dirty="0"/>
              <a:t> Factor (JIF) </a:t>
            </a:r>
            <a:r>
              <a:rPr lang="en-US" sz="3000" dirty="0"/>
              <a:t>and other journal level metrics are </a:t>
            </a:r>
          </a:p>
          <a:p>
            <a:pPr lvl="1"/>
            <a:r>
              <a:rPr lang="en-US" sz="2600" dirty="0"/>
              <a:t>not telling much about the quality of the actual research</a:t>
            </a:r>
          </a:p>
          <a:p>
            <a:pPr lvl="1"/>
            <a:r>
              <a:rPr lang="en-US" sz="2600" dirty="0"/>
              <a:t>subject to manipulation, gaming and fraud</a:t>
            </a:r>
            <a:endParaRPr lang="da-DK" sz="2600" dirty="0"/>
          </a:p>
          <a:p>
            <a:r>
              <a:rPr lang="da-DK" sz="3000" dirty="0"/>
              <a:t>Researchers </a:t>
            </a:r>
            <a:r>
              <a:rPr lang="da-DK" sz="3000" dirty="0" err="1"/>
              <a:t>are</a:t>
            </a:r>
            <a:r>
              <a:rPr lang="da-DK" sz="3000" dirty="0"/>
              <a:t> NOT </a:t>
            </a:r>
            <a:r>
              <a:rPr lang="da-DK" sz="3000" dirty="0" err="1"/>
              <a:t>primarily</a:t>
            </a:r>
            <a:r>
              <a:rPr lang="da-DK" sz="3000" dirty="0"/>
              <a:t> </a:t>
            </a:r>
            <a:r>
              <a:rPr lang="da-DK" sz="3000" dirty="0" err="1"/>
              <a:t>rewarded</a:t>
            </a:r>
            <a:r>
              <a:rPr lang="da-DK" sz="3000" dirty="0"/>
              <a:t> for WHAT </a:t>
            </a:r>
            <a:r>
              <a:rPr lang="da-DK" sz="3000" dirty="0" err="1"/>
              <a:t>they</a:t>
            </a:r>
            <a:r>
              <a:rPr lang="da-DK" sz="3000" dirty="0"/>
              <a:t> </a:t>
            </a:r>
            <a:r>
              <a:rPr lang="da-DK" sz="3000" dirty="0" err="1"/>
              <a:t>publish</a:t>
            </a:r>
            <a:r>
              <a:rPr lang="da-DK" sz="3000" dirty="0"/>
              <a:t>, but WHERE </a:t>
            </a:r>
            <a:r>
              <a:rPr lang="da-DK" sz="3000" dirty="0" err="1"/>
              <a:t>they</a:t>
            </a:r>
            <a:r>
              <a:rPr lang="da-DK" sz="3000" dirty="0"/>
              <a:t> </a:t>
            </a:r>
            <a:r>
              <a:rPr lang="da-DK" sz="3000" dirty="0" err="1"/>
              <a:t>publish</a:t>
            </a:r>
            <a:endParaRPr lang="da-DK" sz="3000" dirty="0"/>
          </a:p>
          <a:p>
            <a:r>
              <a:rPr lang="da-DK" sz="3000" b="1" dirty="0"/>
              <a:t>Research </a:t>
            </a:r>
            <a:r>
              <a:rPr lang="da-DK" sz="3000" b="1" dirty="0" err="1"/>
              <a:t>assessment</a:t>
            </a:r>
            <a:r>
              <a:rPr lang="da-DK" sz="3000" b="1" dirty="0"/>
              <a:t> systems have to </a:t>
            </a:r>
            <a:r>
              <a:rPr lang="da-DK" sz="3000" b="1" dirty="0" err="1"/>
              <a:t>change</a:t>
            </a:r>
            <a:endParaRPr lang="da-DK" sz="3000" b="1" dirty="0"/>
          </a:p>
          <a:p>
            <a:r>
              <a:rPr lang="da-DK" sz="3000" b="1" dirty="0"/>
              <a:t>And </a:t>
            </a:r>
            <a:r>
              <a:rPr lang="da-DK" sz="3000" b="1" dirty="0" err="1"/>
              <a:t>they</a:t>
            </a:r>
            <a:r>
              <a:rPr lang="da-DK" sz="3000" b="1" dirty="0"/>
              <a:t> </a:t>
            </a:r>
            <a:r>
              <a:rPr lang="da-DK" sz="3000" b="1" dirty="0" err="1"/>
              <a:t>are</a:t>
            </a:r>
            <a:r>
              <a:rPr lang="da-DK" sz="3000" b="1" dirty="0"/>
              <a:t> (</a:t>
            </a:r>
            <a:r>
              <a:rPr lang="da-DK" sz="3000" b="1" dirty="0" err="1"/>
              <a:t>slowly</a:t>
            </a:r>
            <a:r>
              <a:rPr lang="da-DK" sz="3000" b="1" dirty="0"/>
              <a:t>) </a:t>
            </a:r>
            <a:r>
              <a:rPr lang="da-DK" sz="3000" b="1" dirty="0" err="1"/>
              <a:t>changing</a:t>
            </a:r>
            <a:r>
              <a:rPr lang="da-DK" sz="3000" b="1" dirty="0"/>
              <a:t> – </a:t>
            </a:r>
            <a:r>
              <a:rPr lang="da-DK" sz="3000" b="1" dirty="0" err="1"/>
              <a:t>away</a:t>
            </a:r>
            <a:r>
              <a:rPr lang="da-DK" sz="3000" b="1" dirty="0"/>
              <a:t> from </a:t>
            </a:r>
            <a:r>
              <a:rPr lang="da-DK" sz="3000" b="1" dirty="0" err="1"/>
              <a:t>focussing</a:t>
            </a:r>
            <a:r>
              <a:rPr lang="da-DK" sz="3000" b="1" dirty="0"/>
              <a:t> on ”prestige” journals and the </a:t>
            </a:r>
            <a:r>
              <a:rPr lang="da-DK" sz="3000" b="1" dirty="0" err="1"/>
              <a:t>use</a:t>
            </a:r>
            <a:r>
              <a:rPr lang="da-DK" sz="3000" b="1" dirty="0"/>
              <a:t> of the Journal </a:t>
            </a:r>
            <a:r>
              <a:rPr lang="da-DK" sz="3000" b="1" dirty="0" err="1"/>
              <a:t>Impact</a:t>
            </a:r>
            <a:r>
              <a:rPr lang="da-DK" sz="3000" b="1" dirty="0"/>
              <a:t> Factor as a proxy for </a:t>
            </a:r>
            <a:r>
              <a:rPr lang="da-DK" sz="3000" b="1" dirty="0" err="1"/>
              <a:t>quality</a:t>
            </a:r>
            <a:r>
              <a:rPr lang="da-DK" sz="3000" b="1" dirty="0"/>
              <a:t>!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0659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5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pays</a:t>
            </a:r>
            <a:r>
              <a:rPr lang="da-DK" dirty="0"/>
              <a:t> </a:t>
            </a:r>
            <a:r>
              <a:rPr lang="da-DK" dirty="0" err="1"/>
              <a:t>off</a:t>
            </a:r>
            <a:r>
              <a:rPr lang="da-DK" dirty="0"/>
              <a:t> in the </a:t>
            </a:r>
            <a:r>
              <a:rPr lang="da-DK" dirty="0" err="1"/>
              <a:t>current</a:t>
            </a:r>
            <a:r>
              <a:rPr lang="da-DK" dirty="0"/>
              <a:t> system??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464496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da-DK" sz="4400" dirty="0"/>
              <a:t>As a </a:t>
            </a:r>
            <a:r>
              <a:rPr lang="da-DK" sz="4400" dirty="0">
                <a:solidFill>
                  <a:srgbClr val="FF0000"/>
                </a:solidFill>
              </a:rPr>
              <a:t>Researcher:</a:t>
            </a:r>
          </a:p>
          <a:p>
            <a:pPr marL="400050" indent="-457200">
              <a:defRPr/>
            </a:pPr>
            <a:r>
              <a:rPr lang="da-DK" sz="4400" dirty="0" err="1"/>
              <a:t>Publish</a:t>
            </a:r>
            <a:r>
              <a:rPr lang="da-DK" sz="4400" dirty="0"/>
              <a:t> in </a:t>
            </a:r>
            <a:r>
              <a:rPr lang="da-DK" sz="4400" strike="sngStrike" dirty="0" err="1"/>
              <a:t>quality</a:t>
            </a:r>
            <a:r>
              <a:rPr lang="da-DK" sz="4400" dirty="0"/>
              <a:t> </a:t>
            </a:r>
            <a:r>
              <a:rPr lang="da-DK" sz="4400" dirty="0">
                <a:solidFill>
                  <a:srgbClr val="FF0000"/>
                </a:solidFill>
              </a:rPr>
              <a:t>prestige journals </a:t>
            </a:r>
            <a:r>
              <a:rPr lang="da-DK" sz="4400" dirty="0"/>
              <a:t>– go for the High </a:t>
            </a:r>
            <a:r>
              <a:rPr lang="da-DK" sz="4400" dirty="0" err="1"/>
              <a:t>Impact</a:t>
            </a:r>
            <a:r>
              <a:rPr lang="da-DK" sz="4400" dirty="0"/>
              <a:t> Factor journals and </a:t>
            </a:r>
            <a:r>
              <a:rPr lang="da-DK" sz="4400" dirty="0" err="1"/>
              <a:t>you</a:t>
            </a:r>
            <a:r>
              <a:rPr lang="da-DK" sz="4400" dirty="0"/>
              <a:t> </a:t>
            </a:r>
            <a:r>
              <a:rPr lang="da-DK" sz="4400" dirty="0" err="1"/>
              <a:t>will</a:t>
            </a:r>
            <a:r>
              <a:rPr lang="da-DK" sz="4400" dirty="0"/>
              <a:t> </a:t>
            </a:r>
            <a:r>
              <a:rPr lang="da-DK" sz="4400" dirty="0" err="1"/>
              <a:t>be</a:t>
            </a:r>
            <a:r>
              <a:rPr lang="da-DK" sz="4400" dirty="0"/>
              <a:t> </a:t>
            </a:r>
            <a:r>
              <a:rPr lang="da-DK" sz="4400" dirty="0" err="1"/>
              <a:t>rewarded</a:t>
            </a:r>
            <a:r>
              <a:rPr lang="da-DK" sz="4400" dirty="0"/>
              <a:t> (promotion, </a:t>
            </a:r>
            <a:r>
              <a:rPr lang="da-DK" sz="4400" dirty="0" err="1"/>
              <a:t>tenure</a:t>
            </a:r>
            <a:r>
              <a:rPr lang="da-DK" sz="4400" dirty="0"/>
              <a:t> and </a:t>
            </a:r>
            <a:r>
              <a:rPr lang="da-DK" sz="4400" dirty="0" err="1"/>
              <a:t>grants</a:t>
            </a:r>
            <a:r>
              <a:rPr lang="da-DK" sz="4400" dirty="0"/>
              <a:t>)</a:t>
            </a:r>
          </a:p>
          <a:p>
            <a:pPr marL="400050" indent="-457200">
              <a:defRPr/>
            </a:pPr>
            <a:r>
              <a:rPr lang="da-DK" sz="4400" dirty="0" err="1">
                <a:solidFill>
                  <a:srgbClr val="FF0000"/>
                </a:solidFill>
              </a:rPr>
              <a:t>Don´t</a:t>
            </a:r>
            <a:r>
              <a:rPr lang="da-DK" sz="4400" dirty="0">
                <a:solidFill>
                  <a:srgbClr val="FF0000"/>
                </a:solidFill>
              </a:rPr>
              <a:t> </a:t>
            </a:r>
            <a:r>
              <a:rPr lang="da-DK" sz="4400" dirty="0" err="1">
                <a:solidFill>
                  <a:srgbClr val="FF0000"/>
                </a:solidFill>
              </a:rPr>
              <a:t>bother</a:t>
            </a:r>
            <a:r>
              <a:rPr lang="da-DK" sz="4400" dirty="0">
                <a:solidFill>
                  <a:srgbClr val="FF0000"/>
                </a:solidFill>
              </a:rPr>
              <a:t> </a:t>
            </a:r>
            <a:r>
              <a:rPr lang="da-DK" sz="4400" dirty="0"/>
              <a:t>to </a:t>
            </a:r>
            <a:r>
              <a:rPr lang="da-DK" sz="4400" dirty="0" err="1"/>
              <a:t>much</a:t>
            </a:r>
            <a:r>
              <a:rPr lang="da-DK" sz="4400" dirty="0"/>
              <a:t> </a:t>
            </a:r>
            <a:r>
              <a:rPr lang="da-DK" sz="4400" dirty="0" err="1"/>
              <a:t>about</a:t>
            </a:r>
            <a:r>
              <a:rPr lang="da-DK" sz="4400" dirty="0"/>
              <a:t> </a:t>
            </a:r>
            <a:r>
              <a:rPr lang="da-DK" sz="4400" dirty="0" err="1"/>
              <a:t>whether</a:t>
            </a:r>
            <a:r>
              <a:rPr lang="da-DK" sz="4400" dirty="0"/>
              <a:t> or not</a:t>
            </a:r>
          </a:p>
          <a:p>
            <a:pPr marL="1028700" lvl="2" indent="-342900">
              <a:defRPr/>
            </a:pPr>
            <a:r>
              <a:rPr lang="da-DK" sz="4400" dirty="0" err="1"/>
              <a:t>your</a:t>
            </a:r>
            <a:r>
              <a:rPr lang="da-DK" sz="4400" dirty="0"/>
              <a:t> </a:t>
            </a:r>
            <a:r>
              <a:rPr lang="da-DK" sz="4400" dirty="0" err="1"/>
              <a:t>results</a:t>
            </a:r>
            <a:r>
              <a:rPr lang="da-DK" sz="4400" dirty="0"/>
              <a:t> </a:t>
            </a:r>
            <a:r>
              <a:rPr lang="da-DK" sz="4400" dirty="0" err="1">
                <a:solidFill>
                  <a:srgbClr val="FF0000"/>
                </a:solidFill>
              </a:rPr>
              <a:t>are</a:t>
            </a:r>
            <a:r>
              <a:rPr lang="da-DK" sz="4400" dirty="0">
                <a:solidFill>
                  <a:srgbClr val="FF0000"/>
                </a:solidFill>
              </a:rPr>
              <a:t> </a:t>
            </a:r>
            <a:r>
              <a:rPr lang="da-DK" sz="4400" dirty="0" err="1">
                <a:solidFill>
                  <a:srgbClr val="FF0000"/>
                </a:solidFill>
              </a:rPr>
              <a:t>actually</a:t>
            </a:r>
            <a:r>
              <a:rPr lang="da-DK" sz="4400" dirty="0">
                <a:solidFill>
                  <a:srgbClr val="FF0000"/>
                </a:solidFill>
              </a:rPr>
              <a:t> </a:t>
            </a:r>
            <a:r>
              <a:rPr lang="da-DK" sz="4400" dirty="0" err="1">
                <a:solidFill>
                  <a:srgbClr val="FF0000"/>
                </a:solidFill>
              </a:rPr>
              <a:t>accessible</a:t>
            </a:r>
            <a:r>
              <a:rPr lang="da-DK" sz="4400" dirty="0">
                <a:solidFill>
                  <a:srgbClr val="FF0000"/>
                </a:solidFill>
              </a:rPr>
              <a:t> </a:t>
            </a:r>
            <a:r>
              <a:rPr lang="da-DK" sz="4400" dirty="0"/>
              <a:t>for the </a:t>
            </a:r>
            <a:r>
              <a:rPr lang="da-DK" sz="4400" dirty="0" err="1"/>
              <a:t>widest</a:t>
            </a:r>
            <a:r>
              <a:rPr lang="da-DK" sz="4400" dirty="0"/>
              <a:t> </a:t>
            </a:r>
            <a:r>
              <a:rPr lang="da-DK" sz="4400" dirty="0" err="1"/>
              <a:t>possible</a:t>
            </a:r>
            <a:r>
              <a:rPr lang="da-DK" sz="4400" dirty="0"/>
              <a:t> </a:t>
            </a:r>
            <a:r>
              <a:rPr lang="da-DK" sz="4400" dirty="0" err="1"/>
              <a:t>audience</a:t>
            </a:r>
            <a:endParaRPr lang="da-DK" sz="4400" dirty="0"/>
          </a:p>
          <a:p>
            <a:pPr marL="1028700" lvl="2" indent="-342900">
              <a:defRPr/>
            </a:pPr>
            <a:r>
              <a:rPr lang="da-DK" sz="4400" dirty="0" err="1"/>
              <a:t>your</a:t>
            </a:r>
            <a:r>
              <a:rPr lang="da-DK" sz="4400" dirty="0"/>
              <a:t> </a:t>
            </a:r>
            <a:r>
              <a:rPr lang="da-DK" sz="4400" dirty="0">
                <a:solidFill>
                  <a:srgbClr val="FF0000"/>
                </a:solidFill>
              </a:rPr>
              <a:t>data</a:t>
            </a:r>
            <a:r>
              <a:rPr lang="da-DK" sz="4400" dirty="0"/>
              <a:t> </a:t>
            </a:r>
            <a:r>
              <a:rPr lang="da-DK" sz="4400" dirty="0" err="1"/>
              <a:t>are</a:t>
            </a:r>
            <a:r>
              <a:rPr lang="da-DK" sz="4400" dirty="0"/>
              <a:t> </a:t>
            </a:r>
            <a:r>
              <a:rPr lang="da-DK" sz="4400" dirty="0" err="1"/>
              <a:t>archived</a:t>
            </a:r>
            <a:r>
              <a:rPr lang="da-DK" sz="4400" dirty="0"/>
              <a:t> and </a:t>
            </a:r>
            <a:r>
              <a:rPr lang="da-DK" sz="4400" dirty="0">
                <a:solidFill>
                  <a:srgbClr val="FF0000"/>
                </a:solidFill>
              </a:rPr>
              <a:t>open</a:t>
            </a:r>
          </a:p>
          <a:p>
            <a:pPr marL="1028700" lvl="2" indent="-342900">
              <a:defRPr/>
            </a:pPr>
            <a:r>
              <a:rPr lang="da-DK" sz="4400" dirty="0" err="1"/>
              <a:t>your</a:t>
            </a:r>
            <a:r>
              <a:rPr lang="da-DK" sz="4400" dirty="0"/>
              <a:t> </a:t>
            </a:r>
            <a:r>
              <a:rPr lang="da-DK" sz="4400" dirty="0">
                <a:solidFill>
                  <a:srgbClr val="FF0000"/>
                </a:solidFill>
              </a:rPr>
              <a:t>software</a:t>
            </a:r>
            <a:r>
              <a:rPr lang="da-DK" sz="4400" dirty="0"/>
              <a:t> is </a:t>
            </a:r>
            <a:r>
              <a:rPr lang="da-DK" sz="4400" dirty="0" err="1"/>
              <a:t>documented</a:t>
            </a:r>
            <a:r>
              <a:rPr lang="da-DK" sz="4400" dirty="0"/>
              <a:t> and </a:t>
            </a:r>
            <a:r>
              <a:rPr lang="da-DK" sz="4400" dirty="0" err="1">
                <a:solidFill>
                  <a:srgbClr val="FF0000"/>
                </a:solidFill>
              </a:rPr>
              <a:t>available</a:t>
            </a:r>
            <a:endParaRPr lang="da-DK" sz="4400" dirty="0">
              <a:solidFill>
                <a:srgbClr val="FF0000"/>
              </a:solidFill>
            </a:endParaRPr>
          </a:p>
          <a:p>
            <a:pPr marL="1028700" lvl="2" indent="-342900">
              <a:defRPr/>
            </a:pPr>
            <a:r>
              <a:rPr lang="da-DK" sz="4400" dirty="0" err="1"/>
              <a:t>your</a:t>
            </a:r>
            <a:r>
              <a:rPr lang="da-DK" sz="4400" dirty="0"/>
              <a:t> research is </a:t>
            </a:r>
            <a:r>
              <a:rPr lang="da-DK" sz="4400" dirty="0" err="1"/>
              <a:t>actually</a:t>
            </a:r>
            <a:r>
              <a:rPr lang="da-DK" sz="4400" dirty="0"/>
              <a:t> </a:t>
            </a:r>
            <a:r>
              <a:rPr lang="da-DK" sz="4400" dirty="0" err="1">
                <a:solidFill>
                  <a:srgbClr val="FF0000"/>
                </a:solidFill>
              </a:rPr>
              <a:t>reproducable</a:t>
            </a:r>
            <a:endParaRPr lang="da-DK" sz="4400" dirty="0">
              <a:solidFill>
                <a:srgbClr val="FF0000"/>
              </a:solidFill>
            </a:endParaRPr>
          </a:p>
          <a:p>
            <a:pPr marL="228600">
              <a:defRPr/>
            </a:pPr>
            <a:r>
              <a:rPr lang="da-DK" sz="4400" dirty="0">
                <a:solidFill>
                  <a:srgbClr val="FF0000"/>
                </a:solidFill>
              </a:rPr>
              <a:t>For </a:t>
            </a:r>
            <a:r>
              <a:rPr lang="da-DK" sz="4400" dirty="0" err="1">
                <a:solidFill>
                  <a:srgbClr val="FF0000"/>
                </a:solidFill>
              </a:rPr>
              <a:t>your</a:t>
            </a:r>
            <a:r>
              <a:rPr lang="da-DK" sz="4400" dirty="0">
                <a:solidFill>
                  <a:srgbClr val="FF0000"/>
                </a:solidFill>
              </a:rPr>
              <a:t> </a:t>
            </a:r>
            <a:r>
              <a:rPr lang="da-DK" sz="4400" dirty="0" err="1">
                <a:solidFill>
                  <a:srgbClr val="FF0000"/>
                </a:solidFill>
              </a:rPr>
              <a:t>career</a:t>
            </a:r>
            <a:r>
              <a:rPr lang="da-DK" sz="4400" dirty="0">
                <a:solidFill>
                  <a:srgbClr val="FF0000"/>
                </a:solidFill>
              </a:rPr>
              <a:t> it </a:t>
            </a:r>
            <a:r>
              <a:rPr lang="da-DK" sz="4400" dirty="0" err="1">
                <a:solidFill>
                  <a:srgbClr val="FF0000"/>
                </a:solidFill>
              </a:rPr>
              <a:t>doesn´t</a:t>
            </a:r>
            <a:r>
              <a:rPr lang="da-DK" sz="4400" dirty="0">
                <a:solidFill>
                  <a:srgbClr val="FF0000"/>
                </a:solidFill>
              </a:rPr>
              <a:t> </a:t>
            </a:r>
            <a:r>
              <a:rPr lang="da-DK" sz="4400" dirty="0"/>
              <a:t>(so far) </a:t>
            </a:r>
            <a:r>
              <a:rPr lang="da-DK" sz="4400" dirty="0" err="1">
                <a:solidFill>
                  <a:srgbClr val="FF0000"/>
                </a:solidFill>
              </a:rPr>
              <a:t>really</a:t>
            </a:r>
            <a:r>
              <a:rPr lang="da-DK" sz="4400" dirty="0">
                <a:solidFill>
                  <a:srgbClr val="FF0000"/>
                </a:solidFill>
              </a:rPr>
              <a:t> matter </a:t>
            </a:r>
            <a:r>
              <a:rPr lang="da-DK" sz="4400" dirty="0" err="1">
                <a:solidFill>
                  <a:srgbClr val="FF0000"/>
                </a:solidFill>
              </a:rPr>
              <a:t>that</a:t>
            </a:r>
            <a:r>
              <a:rPr lang="da-DK" sz="4400" dirty="0">
                <a:solidFill>
                  <a:srgbClr val="FF0000"/>
                </a:solidFill>
              </a:rPr>
              <a:t> </a:t>
            </a:r>
            <a:r>
              <a:rPr lang="da-DK" sz="4400" dirty="0" err="1">
                <a:solidFill>
                  <a:srgbClr val="FF0000"/>
                </a:solidFill>
              </a:rPr>
              <a:t>much</a:t>
            </a:r>
            <a:r>
              <a:rPr lang="da-DK" sz="4400" dirty="0">
                <a:solidFill>
                  <a:srgbClr val="FF0000"/>
                </a:solidFill>
              </a:rPr>
              <a:t>!</a:t>
            </a:r>
          </a:p>
          <a:p>
            <a:pPr>
              <a:defRPr/>
            </a:pPr>
            <a:r>
              <a:rPr lang="da-DK" sz="4400" dirty="0"/>
              <a:t>As an </a:t>
            </a:r>
            <a:r>
              <a:rPr lang="da-DK" sz="4400" dirty="0">
                <a:solidFill>
                  <a:srgbClr val="FF0000"/>
                </a:solidFill>
              </a:rPr>
              <a:t>Institution</a:t>
            </a:r>
            <a:r>
              <a:rPr lang="da-DK" sz="4400" dirty="0"/>
              <a:t>:</a:t>
            </a:r>
          </a:p>
          <a:p>
            <a:pPr marL="800100" lvl="1" indent="-457200">
              <a:buFont typeface="Arial" panose="020B0604020202020204" pitchFamily="34" charset="0"/>
              <a:buChar char="•"/>
              <a:defRPr/>
            </a:pPr>
            <a:r>
              <a:rPr lang="da-DK" sz="4400" dirty="0" err="1"/>
              <a:t>Attract</a:t>
            </a:r>
            <a:r>
              <a:rPr lang="da-DK" sz="4400" dirty="0"/>
              <a:t> the researchers with the </a:t>
            </a:r>
            <a:r>
              <a:rPr lang="da-DK" sz="4400" dirty="0" err="1"/>
              <a:t>above</a:t>
            </a:r>
            <a:r>
              <a:rPr lang="da-DK" sz="4400" dirty="0"/>
              <a:t> </a:t>
            </a:r>
            <a:r>
              <a:rPr lang="da-DK" sz="4400" dirty="0" err="1"/>
              <a:t>behavior</a:t>
            </a:r>
            <a:r>
              <a:rPr lang="da-DK" sz="4400" dirty="0"/>
              <a:t> and the institution </a:t>
            </a:r>
            <a:r>
              <a:rPr lang="da-DK" sz="4400" dirty="0" err="1"/>
              <a:t>will</a:t>
            </a:r>
            <a:r>
              <a:rPr lang="da-DK" sz="4400" dirty="0"/>
              <a:t> </a:t>
            </a:r>
            <a:r>
              <a:rPr lang="da-DK" sz="4400" dirty="0" err="1"/>
              <a:t>get</a:t>
            </a:r>
            <a:r>
              <a:rPr lang="da-DK" sz="4400" dirty="0"/>
              <a:t> </a:t>
            </a:r>
            <a:r>
              <a:rPr lang="da-DK" sz="4400" dirty="0" err="1"/>
              <a:t>higher</a:t>
            </a:r>
            <a:r>
              <a:rPr lang="da-DK" sz="4400" dirty="0"/>
              <a:t> </a:t>
            </a:r>
            <a:r>
              <a:rPr lang="da-DK" sz="4400" dirty="0" err="1"/>
              <a:t>rankings</a:t>
            </a:r>
            <a:r>
              <a:rPr lang="da-DK" sz="4400" dirty="0"/>
              <a:t> and </a:t>
            </a:r>
            <a:r>
              <a:rPr lang="da-DK" sz="4400" dirty="0" err="1">
                <a:solidFill>
                  <a:srgbClr val="FF0000"/>
                </a:solidFill>
              </a:rPr>
              <a:t>receive</a:t>
            </a:r>
            <a:r>
              <a:rPr lang="da-DK" sz="4400" dirty="0">
                <a:solidFill>
                  <a:srgbClr val="FF0000"/>
                </a:solidFill>
              </a:rPr>
              <a:t> more </a:t>
            </a:r>
            <a:r>
              <a:rPr lang="da-DK" sz="4400" dirty="0" err="1">
                <a:solidFill>
                  <a:srgbClr val="FF0000"/>
                </a:solidFill>
              </a:rPr>
              <a:t>grants</a:t>
            </a:r>
            <a:endParaRPr lang="da-DK" sz="4400" dirty="0">
              <a:solidFill>
                <a:srgbClr val="FF0000"/>
              </a:solidFill>
            </a:endParaRPr>
          </a:p>
          <a:p>
            <a:pPr marL="557213" lvl="1" indent="-214313">
              <a:buFont typeface="Wingdings" panose="05000000000000000000" pitchFamily="2" charset="2"/>
              <a:buChar char="Ø"/>
              <a:defRPr/>
            </a:pPr>
            <a:endParaRPr lang="da-DK" dirty="0"/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endParaRPr lang="da-DK" dirty="0"/>
          </a:p>
          <a:p>
            <a:pPr marL="557213" lvl="1" indent="-214313">
              <a:buFont typeface="Wingdings" panose="05000000000000000000" pitchFamily="2" charset="2"/>
              <a:buChar char="Ø"/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245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sz="3600" dirty="0"/>
              <a:t>The Culture of the Academy</a:t>
            </a:r>
            <a:endParaRPr lang="da-DK" sz="3600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671433" y="1743403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The Culture of the Academy needs to change!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The concept of </a:t>
            </a:r>
            <a:r>
              <a:rPr lang="en-US" b="1" dirty="0"/>
              <a:t>Academic Freedom </a:t>
            </a:r>
            <a:r>
              <a:rPr lang="en-US" dirty="0"/>
              <a:t>is often used as an excuse for publishing in the “prestige” journals.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It is the underlying logic of the invention of Green Access and Hybrid Open Access.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But Academic Freedom applies to what you are researching, what you are investigating, the methods you apply etc.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Based on your agreement with your institution and the grants you get, you will do your research.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2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a-DK" altLang="da-DK" dirty="0"/>
              <a:t>Agenda</a:t>
            </a:r>
          </a:p>
        </p:txBody>
      </p:sp>
      <p:sp>
        <p:nvSpPr>
          <p:cNvPr id="49155" name="Pladsholder til tekst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da-DK" dirty="0">
                <a:solidFill>
                  <a:srgbClr val="FF0000"/>
                </a:solidFill>
              </a:rPr>
              <a:t>Why publish in Open Access?</a:t>
            </a:r>
          </a:p>
          <a:p>
            <a:pPr>
              <a:defRPr/>
            </a:pPr>
            <a:r>
              <a:rPr lang="en-US" altLang="da-DK" dirty="0"/>
              <a:t>How can I identify good Open Access Journals?</a:t>
            </a:r>
          </a:p>
          <a:p>
            <a:pPr>
              <a:defRPr/>
            </a:pPr>
            <a:r>
              <a:rPr lang="en-US" altLang="da-DK" dirty="0"/>
              <a:t>About questionable journals</a:t>
            </a:r>
          </a:p>
          <a:p>
            <a:pPr>
              <a:defRPr/>
            </a:pPr>
            <a:r>
              <a:rPr lang="en-US" altLang="da-DK" dirty="0"/>
              <a:t>How DOAJ helps journals make your work visible and get impact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0BC166F-6E5D-471B-A423-58ACDD3AF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82247"/>
            <a:ext cx="370668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81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sz="3200" dirty="0"/>
              <a:t>Academic Freedom</a:t>
            </a:r>
            <a:endParaRPr lang="da-DK" sz="3200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671433" y="1743403"/>
            <a:ext cx="7772400" cy="4114800"/>
          </a:xfrm>
        </p:spPr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It is often argued that your decisions as to </a:t>
            </a:r>
            <a:r>
              <a:rPr lang="en-US" b="1" dirty="0"/>
              <a:t>where </a:t>
            </a:r>
            <a:r>
              <a:rPr lang="en-US" dirty="0"/>
              <a:t>you publish, </a:t>
            </a:r>
            <a:r>
              <a:rPr lang="en-US" b="1" dirty="0"/>
              <a:t>how</a:t>
            </a:r>
            <a:r>
              <a:rPr lang="en-US" dirty="0"/>
              <a:t> you publish, the rights and permissions you give to readers/users </a:t>
            </a:r>
            <a:r>
              <a:rPr lang="en-US" dirty="0" err="1"/>
              <a:t>etc</a:t>
            </a:r>
            <a:r>
              <a:rPr lang="en-US" dirty="0"/>
              <a:t> belongs to your </a:t>
            </a:r>
            <a:r>
              <a:rPr lang="en-US" b="1" dirty="0"/>
              <a:t>Academic Freedom</a:t>
            </a:r>
            <a:r>
              <a:rPr lang="en-US" dirty="0"/>
              <a:t>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“It is my Academic Freedom to decide </a:t>
            </a:r>
            <a:r>
              <a:rPr lang="en-US" b="1" dirty="0"/>
              <a:t>where</a:t>
            </a:r>
            <a:r>
              <a:rPr lang="en-US" dirty="0"/>
              <a:t> to publish”!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7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sz="3200" dirty="0"/>
              <a:t>Academic Freedom</a:t>
            </a:r>
            <a:endParaRPr lang="da-DK" sz="3200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671433" y="1743403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It is often argued that your decisions as to </a:t>
            </a:r>
            <a:r>
              <a:rPr lang="en-US" b="1" dirty="0"/>
              <a:t>where </a:t>
            </a:r>
            <a:r>
              <a:rPr lang="en-US" dirty="0"/>
              <a:t>you publish, </a:t>
            </a:r>
            <a:r>
              <a:rPr lang="en-US" b="1" dirty="0"/>
              <a:t>how</a:t>
            </a:r>
            <a:r>
              <a:rPr lang="en-US" dirty="0"/>
              <a:t> you publish, the rights and permissions you give to readers/users </a:t>
            </a:r>
            <a:r>
              <a:rPr lang="en-US" dirty="0" err="1"/>
              <a:t>etc</a:t>
            </a:r>
            <a:r>
              <a:rPr lang="en-US" dirty="0"/>
              <a:t> belongs to your </a:t>
            </a:r>
            <a:r>
              <a:rPr lang="en-US" b="1" dirty="0"/>
              <a:t>Academic Freedom</a:t>
            </a:r>
            <a:r>
              <a:rPr lang="en-US" dirty="0"/>
              <a:t>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“It is my Academic Freedom to decide </a:t>
            </a:r>
            <a:r>
              <a:rPr lang="en-US" b="1" dirty="0"/>
              <a:t>where</a:t>
            </a:r>
            <a:r>
              <a:rPr lang="en-US" dirty="0"/>
              <a:t> to publish”!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I disagree!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Let me introduce a different concept: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Academic Responsibility and responsible researcher behavior!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76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Academic </a:t>
            </a:r>
            <a:r>
              <a:rPr lang="da-DK" dirty="0" err="1"/>
              <a:t>Responsibility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671433" y="1743403"/>
            <a:ext cx="77724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Applies to how you </a:t>
            </a:r>
            <a:r>
              <a:rPr lang="en-US" sz="2800" b="1" dirty="0"/>
              <a:t>share</a:t>
            </a:r>
            <a:r>
              <a:rPr lang="en-US" sz="2800" dirty="0"/>
              <a:t> your research, your findings, your data, your software!!</a:t>
            </a:r>
          </a:p>
          <a:p>
            <a:r>
              <a:rPr lang="en-US" sz="2800" dirty="0"/>
              <a:t>We need </a:t>
            </a:r>
            <a:r>
              <a:rPr lang="en-US" sz="2800" b="1" dirty="0"/>
              <a:t>stronger mandates </a:t>
            </a:r>
            <a:r>
              <a:rPr lang="en-US" sz="2800" dirty="0"/>
              <a:t>from research funders and research institutions</a:t>
            </a:r>
          </a:p>
          <a:p>
            <a:r>
              <a:rPr lang="en-US" sz="2800" dirty="0"/>
              <a:t>Research funders and research institutions should be very specific as to how they </a:t>
            </a:r>
            <a:r>
              <a:rPr lang="en-US" sz="2800" b="1" dirty="0"/>
              <a:t>expect researchers to disseminate their findings!</a:t>
            </a:r>
          </a:p>
          <a:p>
            <a:r>
              <a:rPr lang="en-US" sz="2800" b="1" dirty="0"/>
              <a:t>Responsible </a:t>
            </a:r>
            <a:r>
              <a:rPr lang="en-US" sz="2800" dirty="0"/>
              <a:t>researcher conduct is to </a:t>
            </a:r>
            <a:r>
              <a:rPr lang="en-US" sz="2800" b="1" dirty="0"/>
              <a:t>share </a:t>
            </a:r>
            <a:r>
              <a:rPr lang="en-US" sz="2800" dirty="0"/>
              <a:t>results, data and software in the open and researchers should be rewarded for that!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1888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728192"/>
          </a:xfrm>
        </p:spPr>
        <p:txBody>
          <a:bodyPr>
            <a:normAutofit/>
          </a:bodyPr>
          <a:lstStyle/>
          <a:p>
            <a:r>
              <a:rPr lang="da-DK" dirty="0"/>
              <a:t>It </a:t>
            </a:r>
            <a:r>
              <a:rPr lang="da-DK" dirty="0" err="1"/>
              <a:t>should</a:t>
            </a:r>
            <a:r>
              <a:rPr lang="da-DK" dirty="0"/>
              <a:t> have </a:t>
            </a:r>
            <a:r>
              <a:rPr lang="da-DK" dirty="0" err="1"/>
              <a:t>been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open in the </a:t>
            </a:r>
            <a:r>
              <a:rPr lang="da-DK" dirty="0" err="1"/>
              <a:t>first</a:t>
            </a:r>
            <a:r>
              <a:rPr lang="da-DK" dirty="0"/>
              <a:t> </a:t>
            </a:r>
            <a:r>
              <a:rPr lang="da-DK" dirty="0" err="1"/>
              <a:t>place</a:t>
            </a:r>
            <a:r>
              <a:rPr lang="da-DK" dirty="0"/>
              <a:t>!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1656184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If </a:t>
            </a:r>
            <a:r>
              <a:rPr lang="da-DK" dirty="0" err="1">
                <a:solidFill>
                  <a:srgbClr val="FF0000"/>
                </a:solidFill>
              </a:rPr>
              <a:t>your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papers</a:t>
            </a:r>
            <a:r>
              <a:rPr lang="da-DK" dirty="0">
                <a:solidFill>
                  <a:srgbClr val="FF0000"/>
                </a:solidFill>
              </a:rPr>
              <a:t>, </a:t>
            </a:r>
            <a:r>
              <a:rPr lang="da-DK" dirty="0" err="1">
                <a:solidFill>
                  <a:srgbClr val="FF0000"/>
                </a:solidFill>
              </a:rPr>
              <a:t>your</a:t>
            </a:r>
            <a:r>
              <a:rPr lang="da-DK" dirty="0">
                <a:solidFill>
                  <a:srgbClr val="FF0000"/>
                </a:solidFill>
              </a:rPr>
              <a:t> data and </a:t>
            </a:r>
            <a:r>
              <a:rPr lang="da-DK" dirty="0" err="1">
                <a:solidFill>
                  <a:srgbClr val="FF0000"/>
                </a:solidFill>
              </a:rPr>
              <a:t>your</a:t>
            </a:r>
            <a:r>
              <a:rPr lang="da-DK" dirty="0">
                <a:solidFill>
                  <a:srgbClr val="FF0000"/>
                </a:solidFill>
              </a:rPr>
              <a:t> software </a:t>
            </a:r>
            <a:r>
              <a:rPr lang="da-DK" dirty="0" err="1">
                <a:solidFill>
                  <a:srgbClr val="FF0000"/>
                </a:solidFill>
              </a:rPr>
              <a:t>are</a:t>
            </a:r>
            <a:r>
              <a:rPr lang="da-DK" dirty="0">
                <a:solidFill>
                  <a:srgbClr val="FF0000"/>
                </a:solidFill>
              </a:rPr>
              <a:t> not in the open, it </a:t>
            </a:r>
            <a:r>
              <a:rPr lang="da-DK" dirty="0" err="1">
                <a:solidFill>
                  <a:srgbClr val="FF0000"/>
                </a:solidFill>
              </a:rPr>
              <a:t>should</a:t>
            </a:r>
            <a:r>
              <a:rPr lang="da-DK" dirty="0">
                <a:solidFill>
                  <a:srgbClr val="FF0000"/>
                </a:solidFill>
              </a:rPr>
              <a:t> not </a:t>
            </a:r>
            <a:r>
              <a:rPr lang="da-DK" dirty="0" err="1">
                <a:solidFill>
                  <a:srgbClr val="FF0000"/>
                </a:solidFill>
              </a:rPr>
              <a:t>count</a:t>
            </a:r>
            <a:r>
              <a:rPr lang="da-DK" dirty="0">
                <a:solidFill>
                  <a:srgbClr val="FF0000"/>
                </a:solidFill>
              </a:rPr>
              <a:t>!</a:t>
            </a:r>
          </a:p>
          <a:p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8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 err="1"/>
              <a:t>Who</a:t>
            </a:r>
            <a:r>
              <a:rPr lang="da-DK" altLang="da-DK" dirty="0"/>
              <a:t> </a:t>
            </a:r>
            <a:r>
              <a:rPr lang="da-DK" altLang="da-DK" dirty="0" err="1"/>
              <a:t>can</a:t>
            </a:r>
            <a:r>
              <a:rPr lang="da-DK" altLang="da-DK" dirty="0"/>
              <a:t> </a:t>
            </a:r>
            <a:r>
              <a:rPr lang="da-DK" altLang="da-DK" dirty="0" err="1"/>
              <a:t>change</a:t>
            </a:r>
            <a:r>
              <a:rPr lang="da-DK" altLang="da-DK" dirty="0"/>
              <a:t> the system </a:t>
            </a:r>
            <a:r>
              <a:rPr lang="da-DK" altLang="da-DK" dirty="0" err="1"/>
              <a:t>then</a:t>
            </a:r>
            <a:r>
              <a:rPr lang="da-DK" altLang="da-DK" dirty="0"/>
              <a:t>?</a:t>
            </a:r>
          </a:p>
        </p:txBody>
      </p:sp>
      <p:sp>
        <p:nvSpPr>
          <p:cNvPr id="67587" name="Pladsholder til tekst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a-DK" altLang="da-DK" sz="2800" dirty="0">
                <a:solidFill>
                  <a:srgbClr val="FF0000"/>
                </a:solidFill>
              </a:rPr>
              <a:t>Not</a:t>
            </a:r>
            <a:r>
              <a:rPr lang="da-DK" altLang="da-DK" sz="2800" dirty="0"/>
              <a:t> the Publishers – </a:t>
            </a:r>
            <a:r>
              <a:rPr lang="da-DK" altLang="da-DK" sz="2800" dirty="0" err="1"/>
              <a:t>they</a:t>
            </a:r>
            <a:r>
              <a:rPr lang="da-DK" altLang="da-DK" sz="2800" dirty="0"/>
              <a:t> </a:t>
            </a:r>
            <a:r>
              <a:rPr lang="da-DK" altLang="da-DK" sz="2800" dirty="0" err="1"/>
              <a:t>are</a:t>
            </a:r>
            <a:r>
              <a:rPr lang="da-DK" altLang="da-DK" sz="2800" dirty="0"/>
              <a:t> </a:t>
            </a:r>
            <a:r>
              <a:rPr lang="da-DK" altLang="da-DK" sz="2800" dirty="0" err="1"/>
              <a:t>businesses</a:t>
            </a:r>
            <a:r>
              <a:rPr lang="da-DK" altLang="da-DK" sz="2800" dirty="0"/>
              <a:t>, </a:t>
            </a:r>
            <a:r>
              <a:rPr lang="da-DK" altLang="da-DK" sz="2800" dirty="0" err="1"/>
              <a:t>exploiting</a:t>
            </a:r>
            <a:r>
              <a:rPr lang="da-DK" altLang="da-DK" sz="2800" dirty="0"/>
              <a:t> the </a:t>
            </a:r>
            <a:r>
              <a:rPr lang="da-DK" altLang="da-DK" sz="2800" dirty="0" err="1"/>
              <a:t>conditions</a:t>
            </a:r>
            <a:r>
              <a:rPr lang="da-DK" altLang="da-DK" sz="2800" dirty="0"/>
              <a:t> </a:t>
            </a:r>
            <a:r>
              <a:rPr lang="da-DK" altLang="da-DK" sz="2800" dirty="0" err="1"/>
              <a:t>offered</a:t>
            </a:r>
            <a:r>
              <a:rPr lang="da-DK" altLang="da-DK" sz="2800" dirty="0"/>
              <a:t> to </a:t>
            </a:r>
            <a:r>
              <a:rPr lang="da-DK" altLang="da-DK" sz="2800" dirty="0" err="1"/>
              <a:t>them</a:t>
            </a:r>
            <a:r>
              <a:rPr lang="da-DK" altLang="da-DK" sz="2800" dirty="0"/>
              <a:t>.</a:t>
            </a:r>
          </a:p>
          <a:p>
            <a:pPr eaLnBrk="1" hangingPunct="1"/>
            <a:r>
              <a:rPr lang="da-DK" altLang="da-DK" sz="2800" dirty="0">
                <a:solidFill>
                  <a:srgbClr val="FF0000"/>
                </a:solidFill>
              </a:rPr>
              <a:t>The research </a:t>
            </a:r>
            <a:r>
              <a:rPr lang="da-DK" altLang="da-DK" sz="2800" dirty="0" err="1">
                <a:solidFill>
                  <a:srgbClr val="FF0000"/>
                </a:solidFill>
              </a:rPr>
              <a:t>funders</a:t>
            </a:r>
            <a:r>
              <a:rPr lang="da-DK" altLang="da-DK" sz="2800" dirty="0">
                <a:solidFill>
                  <a:srgbClr val="FF0000"/>
                </a:solidFill>
              </a:rPr>
              <a:t>, </a:t>
            </a:r>
            <a:r>
              <a:rPr lang="da-DK" altLang="da-DK" sz="2800" dirty="0" err="1">
                <a:solidFill>
                  <a:srgbClr val="FF0000"/>
                </a:solidFill>
              </a:rPr>
              <a:t>university</a:t>
            </a:r>
            <a:r>
              <a:rPr lang="da-DK" altLang="da-DK" sz="2800" dirty="0">
                <a:solidFill>
                  <a:srgbClr val="FF0000"/>
                </a:solidFill>
              </a:rPr>
              <a:t> managements, </a:t>
            </a:r>
            <a:r>
              <a:rPr lang="da-DK" altLang="da-DK" sz="2800" dirty="0" err="1">
                <a:solidFill>
                  <a:srgbClr val="FF0000"/>
                </a:solidFill>
              </a:rPr>
              <a:t>governments</a:t>
            </a:r>
            <a:r>
              <a:rPr lang="da-DK" altLang="da-DK" sz="2800" dirty="0">
                <a:solidFill>
                  <a:srgbClr val="FF0000"/>
                </a:solidFill>
              </a:rPr>
              <a:t> </a:t>
            </a:r>
            <a:r>
              <a:rPr lang="da-DK" altLang="da-DK" sz="2800" dirty="0" err="1">
                <a:solidFill>
                  <a:srgbClr val="FF0000"/>
                </a:solidFill>
              </a:rPr>
              <a:t>can</a:t>
            </a:r>
            <a:r>
              <a:rPr lang="da-DK" altLang="da-DK" sz="2800" dirty="0">
                <a:solidFill>
                  <a:srgbClr val="FF0000"/>
                </a:solidFill>
              </a:rPr>
              <a:t> </a:t>
            </a:r>
            <a:r>
              <a:rPr lang="da-DK" altLang="da-DK" sz="2800" dirty="0" err="1">
                <a:solidFill>
                  <a:srgbClr val="FF0000"/>
                </a:solidFill>
              </a:rPr>
              <a:t>change</a:t>
            </a:r>
            <a:r>
              <a:rPr lang="da-DK" altLang="da-DK" sz="2800" dirty="0">
                <a:solidFill>
                  <a:srgbClr val="FF0000"/>
                </a:solidFill>
              </a:rPr>
              <a:t> the system</a:t>
            </a:r>
          </a:p>
          <a:p>
            <a:pPr lvl="1"/>
            <a:r>
              <a:rPr lang="da-DK" altLang="da-DK" dirty="0"/>
              <a:t>Change the </a:t>
            </a:r>
            <a:r>
              <a:rPr lang="da-DK" altLang="da-DK" dirty="0" err="1"/>
              <a:t>reward</a:t>
            </a:r>
            <a:r>
              <a:rPr lang="da-DK" altLang="da-DK" dirty="0"/>
              <a:t> and </a:t>
            </a:r>
            <a:r>
              <a:rPr lang="da-DK" altLang="da-DK" dirty="0" err="1"/>
              <a:t>incentive</a:t>
            </a:r>
            <a:r>
              <a:rPr lang="da-DK" altLang="da-DK" dirty="0"/>
              <a:t> systems</a:t>
            </a:r>
          </a:p>
          <a:p>
            <a:pPr lvl="1"/>
            <a:r>
              <a:rPr lang="da-DK" altLang="da-DK" dirty="0" err="1"/>
              <a:t>Require</a:t>
            </a:r>
            <a:r>
              <a:rPr lang="da-DK" altLang="da-DK" dirty="0"/>
              <a:t> </a:t>
            </a:r>
            <a:r>
              <a:rPr lang="da-DK" altLang="da-DK" dirty="0" err="1"/>
              <a:t>publishing</a:t>
            </a:r>
            <a:r>
              <a:rPr lang="da-DK" altLang="da-DK" dirty="0"/>
              <a:t> in the open</a:t>
            </a:r>
          </a:p>
          <a:p>
            <a:pPr lvl="1"/>
            <a:r>
              <a:rPr lang="da-DK" altLang="da-DK" dirty="0" err="1"/>
              <a:t>Setting</a:t>
            </a:r>
            <a:r>
              <a:rPr lang="da-DK" altLang="da-DK" dirty="0"/>
              <a:t> the </a:t>
            </a:r>
            <a:r>
              <a:rPr lang="da-DK" altLang="da-DK" dirty="0" err="1"/>
              <a:t>conditions</a:t>
            </a:r>
            <a:r>
              <a:rPr lang="da-DK" altLang="da-DK" dirty="0"/>
              <a:t> for the </a:t>
            </a:r>
            <a:r>
              <a:rPr lang="da-DK" altLang="da-DK" dirty="0" err="1"/>
              <a:t>publishers</a:t>
            </a:r>
            <a:endParaRPr lang="da-DK" altLang="da-DK" dirty="0"/>
          </a:p>
          <a:p>
            <a:pPr lvl="1"/>
            <a:r>
              <a:rPr lang="da-DK" altLang="da-DK" dirty="0" err="1"/>
              <a:t>Changing</a:t>
            </a:r>
            <a:r>
              <a:rPr lang="da-DK" altLang="da-DK" dirty="0"/>
              <a:t> the </a:t>
            </a:r>
            <a:r>
              <a:rPr lang="da-DK" altLang="da-DK" dirty="0" err="1"/>
              <a:t>culture</a:t>
            </a:r>
            <a:r>
              <a:rPr lang="da-DK" altLang="da-DK" dirty="0"/>
              <a:t> in the </a:t>
            </a:r>
            <a:r>
              <a:rPr lang="da-DK" altLang="da-DK" dirty="0" err="1"/>
              <a:t>academy</a:t>
            </a:r>
            <a:endParaRPr lang="da-DK" altLang="da-DK" dirty="0"/>
          </a:p>
          <a:p>
            <a:pPr lvl="1"/>
            <a:endParaRPr lang="da-DK" altLang="da-DK" sz="2000" dirty="0"/>
          </a:p>
          <a:p>
            <a:pPr marL="0" indent="0">
              <a:buNone/>
            </a:pPr>
            <a:endParaRPr lang="da-DK" altLang="da-DK" sz="2400" dirty="0"/>
          </a:p>
        </p:txBody>
      </p:sp>
    </p:spTree>
    <p:extLst>
      <p:ext uri="{BB962C8B-B14F-4D97-AF65-F5344CB8AC3E}">
        <p14:creationId xmlns:p14="http://schemas.microsoft.com/office/powerpoint/2010/main" val="5142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da-DK" altLang="da-DK" sz="3200"/>
              <a:t>What is needed is …</a:t>
            </a:r>
          </a:p>
        </p:txBody>
      </p:sp>
      <p:sp>
        <p:nvSpPr>
          <p:cNvPr id="36867" name="Pladsholder til tekst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da-DK" altLang="da-DK" sz="2800" dirty="0"/>
              <a:t>More and </a:t>
            </a:r>
            <a:r>
              <a:rPr lang="da-DK" altLang="da-DK" sz="2800" dirty="0" err="1"/>
              <a:t>much</a:t>
            </a:r>
            <a:r>
              <a:rPr lang="da-DK" altLang="da-DK" sz="2800" dirty="0"/>
              <a:t> </a:t>
            </a:r>
            <a:r>
              <a:rPr lang="da-DK" altLang="da-DK" sz="2800" b="1" dirty="0" err="1">
                <a:solidFill>
                  <a:srgbClr val="FF0000"/>
                </a:solidFill>
              </a:rPr>
              <a:t>stronger</a:t>
            </a:r>
            <a:r>
              <a:rPr lang="da-DK" altLang="da-DK" sz="2800" dirty="0"/>
              <a:t> funder and </a:t>
            </a:r>
            <a:r>
              <a:rPr lang="da-DK" altLang="da-DK" sz="2800" dirty="0" err="1"/>
              <a:t>institutional</a:t>
            </a:r>
            <a:r>
              <a:rPr lang="da-DK" altLang="da-DK" sz="2800" dirty="0"/>
              <a:t> </a:t>
            </a:r>
            <a:r>
              <a:rPr lang="da-DK" altLang="da-DK" sz="2800" b="1" dirty="0" err="1">
                <a:solidFill>
                  <a:srgbClr val="FF0000"/>
                </a:solidFill>
              </a:rPr>
              <a:t>mandates</a:t>
            </a:r>
            <a:endParaRPr lang="da-DK" altLang="da-DK" sz="2800" b="1" dirty="0">
              <a:solidFill>
                <a:srgbClr val="FF0000"/>
              </a:solidFill>
            </a:endParaRPr>
          </a:p>
          <a:p>
            <a:pPr eaLnBrk="1" hangingPunct="1"/>
            <a:r>
              <a:rPr lang="da-DK" altLang="da-DK" sz="2800" b="1" dirty="0" err="1">
                <a:solidFill>
                  <a:srgbClr val="FF0000"/>
                </a:solidFill>
              </a:rPr>
              <a:t>Radical</a:t>
            </a:r>
            <a:r>
              <a:rPr lang="da-DK" altLang="da-DK" sz="2800" b="1" dirty="0">
                <a:solidFill>
                  <a:srgbClr val="FF0000"/>
                </a:solidFill>
              </a:rPr>
              <a:t> </a:t>
            </a:r>
            <a:r>
              <a:rPr lang="da-DK" altLang="da-DK" sz="2800" b="1" dirty="0" err="1">
                <a:solidFill>
                  <a:srgbClr val="FF0000"/>
                </a:solidFill>
              </a:rPr>
              <a:t>changes</a:t>
            </a:r>
            <a:r>
              <a:rPr lang="da-DK" altLang="da-DK" sz="2800" b="1" dirty="0">
                <a:solidFill>
                  <a:srgbClr val="FF0000"/>
                </a:solidFill>
              </a:rPr>
              <a:t> </a:t>
            </a:r>
            <a:r>
              <a:rPr lang="da-DK" altLang="da-DK" sz="2800" dirty="0"/>
              <a:t>in the research </a:t>
            </a:r>
            <a:r>
              <a:rPr lang="da-DK" altLang="da-DK" sz="2800" b="1" dirty="0" err="1">
                <a:solidFill>
                  <a:srgbClr val="FF0000"/>
                </a:solidFill>
              </a:rPr>
              <a:t>evaluation</a:t>
            </a:r>
            <a:r>
              <a:rPr lang="da-DK" altLang="da-DK" sz="2800" b="1" dirty="0">
                <a:solidFill>
                  <a:srgbClr val="FF0000"/>
                </a:solidFill>
              </a:rPr>
              <a:t> system </a:t>
            </a:r>
            <a:r>
              <a:rPr lang="da-DK" altLang="da-DK" sz="2800" dirty="0"/>
              <a:t>and </a:t>
            </a:r>
            <a:r>
              <a:rPr lang="da-DK" altLang="da-DK" sz="2800" dirty="0" err="1"/>
              <a:t>incentives</a:t>
            </a:r>
            <a:r>
              <a:rPr lang="da-DK" altLang="da-DK" sz="2800" dirty="0"/>
              <a:t> for researchers to </a:t>
            </a:r>
            <a:r>
              <a:rPr lang="da-DK" altLang="da-DK" sz="2800" dirty="0" err="1"/>
              <a:t>publish</a:t>
            </a:r>
            <a:r>
              <a:rPr lang="da-DK" altLang="da-DK" sz="2800" dirty="0"/>
              <a:t> in the open!</a:t>
            </a:r>
          </a:p>
          <a:p>
            <a:pPr lvl="1"/>
            <a:r>
              <a:rPr lang="da-DK" altLang="da-DK" dirty="0" err="1"/>
              <a:t>Today</a:t>
            </a:r>
            <a:r>
              <a:rPr lang="da-DK" altLang="da-DK" dirty="0"/>
              <a:t> researchers </a:t>
            </a:r>
            <a:r>
              <a:rPr lang="da-DK" altLang="da-DK" dirty="0" err="1"/>
              <a:t>are</a:t>
            </a:r>
            <a:r>
              <a:rPr lang="da-DK" altLang="da-DK" dirty="0"/>
              <a:t> </a:t>
            </a:r>
            <a:r>
              <a:rPr lang="da-DK" altLang="da-DK" dirty="0" err="1"/>
              <a:t>rewarded</a:t>
            </a:r>
            <a:r>
              <a:rPr lang="da-DK" altLang="da-DK" dirty="0"/>
              <a:t> </a:t>
            </a:r>
            <a:r>
              <a:rPr lang="da-DK" altLang="da-DK" dirty="0" err="1"/>
              <a:t>based</a:t>
            </a:r>
            <a:r>
              <a:rPr lang="da-DK" altLang="da-DK" dirty="0"/>
              <a:t> on </a:t>
            </a:r>
            <a:r>
              <a:rPr lang="da-DK" altLang="da-DK" b="1" dirty="0" err="1">
                <a:solidFill>
                  <a:srgbClr val="FF0000"/>
                </a:solidFill>
              </a:rPr>
              <a:t>Where</a:t>
            </a:r>
            <a:r>
              <a:rPr lang="da-DK" altLang="da-DK" dirty="0"/>
              <a:t> </a:t>
            </a:r>
            <a:r>
              <a:rPr lang="da-DK" altLang="da-DK" dirty="0" err="1"/>
              <a:t>they</a:t>
            </a:r>
            <a:r>
              <a:rPr lang="da-DK" altLang="da-DK" dirty="0"/>
              <a:t> </a:t>
            </a:r>
            <a:r>
              <a:rPr lang="da-DK" altLang="da-DK" dirty="0" err="1"/>
              <a:t>publish</a:t>
            </a:r>
            <a:r>
              <a:rPr lang="da-DK" altLang="da-DK" dirty="0"/>
              <a:t>, i.e. in </a:t>
            </a:r>
            <a:r>
              <a:rPr lang="da-DK" altLang="da-DK" dirty="0" err="1">
                <a:solidFill>
                  <a:srgbClr val="FF0000"/>
                </a:solidFill>
              </a:rPr>
              <a:t>which</a:t>
            </a:r>
            <a:r>
              <a:rPr lang="da-DK" altLang="da-DK" dirty="0">
                <a:solidFill>
                  <a:srgbClr val="FF0000"/>
                </a:solidFill>
              </a:rPr>
              <a:t> journals </a:t>
            </a:r>
            <a:r>
              <a:rPr lang="da-DK" altLang="da-DK" dirty="0" err="1"/>
              <a:t>they</a:t>
            </a:r>
            <a:r>
              <a:rPr lang="da-DK" altLang="da-DK" dirty="0"/>
              <a:t> </a:t>
            </a:r>
            <a:r>
              <a:rPr lang="da-DK" altLang="da-DK" dirty="0" err="1"/>
              <a:t>publish</a:t>
            </a:r>
            <a:r>
              <a:rPr lang="da-DK" altLang="da-DK" dirty="0"/>
              <a:t> </a:t>
            </a:r>
          </a:p>
          <a:p>
            <a:pPr lvl="1"/>
            <a:r>
              <a:rPr lang="da-DK" altLang="da-DK" dirty="0">
                <a:solidFill>
                  <a:srgbClr val="FF0000"/>
                </a:solidFill>
              </a:rPr>
              <a:t>Not </a:t>
            </a:r>
            <a:r>
              <a:rPr lang="da-DK" altLang="da-DK" dirty="0" err="1"/>
              <a:t>based</a:t>
            </a:r>
            <a:r>
              <a:rPr lang="da-DK" altLang="da-DK" dirty="0"/>
              <a:t> on </a:t>
            </a:r>
            <a:r>
              <a:rPr lang="da-DK" altLang="da-DK" b="1" dirty="0" err="1">
                <a:solidFill>
                  <a:srgbClr val="FF0000"/>
                </a:solidFill>
              </a:rPr>
              <a:t>What</a:t>
            </a:r>
            <a:r>
              <a:rPr lang="da-DK" altLang="da-DK" dirty="0"/>
              <a:t> </a:t>
            </a:r>
            <a:r>
              <a:rPr lang="da-DK" altLang="da-DK" dirty="0" err="1"/>
              <a:t>they</a:t>
            </a:r>
            <a:r>
              <a:rPr lang="da-DK" altLang="da-DK" dirty="0"/>
              <a:t> </a:t>
            </a:r>
            <a:r>
              <a:rPr lang="da-DK" altLang="da-DK" dirty="0" err="1"/>
              <a:t>publish</a:t>
            </a:r>
            <a:r>
              <a:rPr lang="da-DK" altLang="da-DK" dirty="0"/>
              <a:t>, the </a:t>
            </a:r>
            <a:r>
              <a:rPr lang="da-DK" altLang="da-DK" dirty="0" err="1"/>
              <a:t>actual</a:t>
            </a:r>
            <a:r>
              <a:rPr lang="da-DK" altLang="da-DK" dirty="0"/>
              <a:t> content </a:t>
            </a:r>
          </a:p>
          <a:p>
            <a:pPr lvl="1"/>
            <a:r>
              <a:rPr lang="da-DK" altLang="da-DK" dirty="0"/>
              <a:t>and </a:t>
            </a:r>
            <a:r>
              <a:rPr lang="da-DK" altLang="da-DK" dirty="0">
                <a:solidFill>
                  <a:srgbClr val="FF0000"/>
                </a:solidFill>
              </a:rPr>
              <a:t>not</a:t>
            </a:r>
            <a:r>
              <a:rPr lang="da-DK" altLang="da-DK" dirty="0"/>
              <a:t> </a:t>
            </a:r>
            <a:r>
              <a:rPr lang="da-DK" altLang="da-DK" dirty="0" err="1"/>
              <a:t>based</a:t>
            </a:r>
            <a:r>
              <a:rPr lang="da-DK" altLang="da-DK" dirty="0"/>
              <a:t> on </a:t>
            </a:r>
            <a:r>
              <a:rPr lang="da-DK" altLang="da-DK" b="1" dirty="0">
                <a:solidFill>
                  <a:srgbClr val="FF0000"/>
                </a:solidFill>
              </a:rPr>
              <a:t>How</a:t>
            </a:r>
            <a:r>
              <a:rPr lang="da-DK" altLang="da-DK" dirty="0"/>
              <a:t> </a:t>
            </a:r>
            <a:r>
              <a:rPr lang="da-DK" altLang="da-DK" dirty="0" err="1"/>
              <a:t>they</a:t>
            </a:r>
            <a:r>
              <a:rPr lang="da-DK" altLang="da-DK" dirty="0"/>
              <a:t> </a:t>
            </a:r>
            <a:r>
              <a:rPr lang="da-DK" altLang="da-DK" dirty="0" err="1"/>
              <a:t>publish</a:t>
            </a:r>
            <a:r>
              <a:rPr lang="da-DK" altLang="da-DK" dirty="0"/>
              <a:t>, </a:t>
            </a:r>
            <a:r>
              <a:rPr lang="da-DK" altLang="da-DK" dirty="0" err="1"/>
              <a:t>whether</a:t>
            </a:r>
            <a:r>
              <a:rPr lang="da-DK" altLang="da-DK" dirty="0"/>
              <a:t> it is </a:t>
            </a:r>
            <a:r>
              <a:rPr lang="da-DK" altLang="da-DK" dirty="0">
                <a:solidFill>
                  <a:srgbClr val="FF0000"/>
                </a:solidFill>
              </a:rPr>
              <a:t>open</a:t>
            </a:r>
            <a:r>
              <a:rPr lang="da-DK" altLang="da-DK" dirty="0"/>
              <a:t> and </a:t>
            </a:r>
            <a:r>
              <a:rPr lang="da-DK" altLang="da-DK" dirty="0" err="1"/>
              <a:t>reuseable</a:t>
            </a:r>
            <a:r>
              <a:rPr lang="da-DK" altLang="da-DK" dirty="0"/>
              <a:t> or </a:t>
            </a:r>
            <a:r>
              <a:rPr lang="da-DK" altLang="da-DK" dirty="0">
                <a:solidFill>
                  <a:srgbClr val="FF0000"/>
                </a:solidFill>
              </a:rPr>
              <a:t>not</a:t>
            </a:r>
          </a:p>
          <a:p>
            <a:r>
              <a:rPr lang="da-DK" altLang="da-DK" sz="2800" dirty="0">
                <a:solidFill>
                  <a:srgbClr val="FF0000"/>
                </a:solidFill>
              </a:rPr>
              <a:t>And a </a:t>
            </a:r>
            <a:r>
              <a:rPr lang="da-DK" altLang="da-DK" sz="2800" dirty="0" err="1">
                <a:solidFill>
                  <a:srgbClr val="FF0000"/>
                </a:solidFill>
              </a:rPr>
              <a:t>cultural</a:t>
            </a:r>
            <a:r>
              <a:rPr lang="da-DK" altLang="da-DK" sz="2800" dirty="0">
                <a:solidFill>
                  <a:srgbClr val="FF0000"/>
                </a:solidFill>
              </a:rPr>
              <a:t> </a:t>
            </a:r>
            <a:r>
              <a:rPr lang="da-DK" altLang="da-DK" sz="2800" dirty="0" err="1">
                <a:solidFill>
                  <a:srgbClr val="FF0000"/>
                </a:solidFill>
              </a:rPr>
              <a:t>change</a:t>
            </a:r>
            <a:r>
              <a:rPr lang="da-DK" altLang="da-DK" sz="2800" dirty="0">
                <a:solidFill>
                  <a:srgbClr val="FF0000"/>
                </a:solidFill>
              </a:rPr>
              <a:t> in </a:t>
            </a:r>
            <a:r>
              <a:rPr lang="da-DK" altLang="da-DK" sz="2800" dirty="0" err="1">
                <a:solidFill>
                  <a:srgbClr val="FF0000"/>
                </a:solidFill>
              </a:rPr>
              <a:t>academia</a:t>
            </a:r>
            <a:r>
              <a:rPr lang="da-DK" altLang="da-DK" sz="2800" dirty="0">
                <a:solidFill>
                  <a:srgbClr val="FF0000"/>
                </a:solidFill>
              </a:rPr>
              <a:t> is </a:t>
            </a:r>
            <a:r>
              <a:rPr lang="da-DK" altLang="da-DK" sz="2800" dirty="0" err="1">
                <a:solidFill>
                  <a:srgbClr val="FF0000"/>
                </a:solidFill>
              </a:rPr>
              <a:t>needed</a:t>
            </a:r>
            <a:r>
              <a:rPr lang="da-DK" altLang="da-DK" sz="2800" dirty="0">
                <a:solidFill>
                  <a:srgbClr val="FF0000"/>
                </a:solidFill>
              </a:rPr>
              <a:t>!</a:t>
            </a:r>
          </a:p>
          <a:p>
            <a:pPr eaLnBrk="1" hangingPunct="1"/>
            <a:endParaRPr lang="da-DK" altLang="da-DK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9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altLang="da-DK" sz="4000" dirty="0"/>
              <a:t>The </a:t>
            </a:r>
            <a:r>
              <a:rPr lang="da-DK" altLang="da-DK" sz="4000" dirty="0" err="1"/>
              <a:t>scholarly</a:t>
            </a:r>
            <a:r>
              <a:rPr lang="da-DK" altLang="da-DK" sz="4000" dirty="0"/>
              <a:t> system I </a:t>
            </a:r>
            <a:r>
              <a:rPr lang="da-DK" altLang="da-DK" sz="4000" dirty="0" err="1"/>
              <a:t>want</a:t>
            </a:r>
            <a:r>
              <a:rPr lang="da-DK" altLang="da-DK" sz="4000" dirty="0"/>
              <a:t> to </a:t>
            </a:r>
            <a:r>
              <a:rPr lang="da-DK" altLang="da-DK" sz="4000" dirty="0" err="1"/>
              <a:t>see</a:t>
            </a:r>
            <a:endParaRPr lang="da-DK" altLang="da-DK" sz="4000" dirty="0"/>
          </a:p>
        </p:txBody>
      </p:sp>
      <p:sp>
        <p:nvSpPr>
          <p:cNvPr id="47107" name="Pladsholder til tekst 7"/>
          <p:cNvSpPr>
            <a:spLocks noGrp="1"/>
          </p:cNvSpPr>
          <p:nvPr>
            <p:ph idx="1"/>
          </p:nvPr>
        </p:nvSpPr>
        <p:spPr>
          <a:xfrm>
            <a:off x="441325" y="1268413"/>
            <a:ext cx="8229600" cy="4897437"/>
          </a:xfrm>
        </p:spPr>
        <p:txBody>
          <a:bodyPr/>
          <a:lstStyle/>
          <a:p>
            <a:pPr marL="400050" indent="-457200">
              <a:defRPr/>
            </a:pPr>
            <a:r>
              <a:rPr lang="en-US" altLang="da-DK" dirty="0"/>
              <a:t>Research results are immediately </a:t>
            </a:r>
            <a:r>
              <a:rPr lang="en-US" altLang="da-DK" b="1" dirty="0"/>
              <a:t>accessible</a:t>
            </a:r>
            <a:r>
              <a:rPr lang="en-US" altLang="da-DK" dirty="0"/>
              <a:t> to everyone. </a:t>
            </a:r>
            <a:endParaRPr lang="da-DK" altLang="da-DK" dirty="0"/>
          </a:p>
          <a:p>
            <a:pPr marL="400050" indent="-457200">
              <a:defRPr/>
            </a:pPr>
            <a:r>
              <a:rPr lang="en-US" altLang="da-DK" dirty="0"/>
              <a:t>Research is </a:t>
            </a:r>
            <a:r>
              <a:rPr lang="en-US" altLang="da-DK" b="1" dirty="0"/>
              <a:t>verifiable</a:t>
            </a:r>
            <a:r>
              <a:rPr lang="en-US" altLang="da-DK" dirty="0"/>
              <a:t> and </a:t>
            </a:r>
            <a:r>
              <a:rPr lang="en-US" altLang="da-DK" b="1" dirty="0" err="1"/>
              <a:t>reproducable</a:t>
            </a:r>
            <a:r>
              <a:rPr lang="en-US" altLang="da-DK" dirty="0"/>
              <a:t>. </a:t>
            </a:r>
            <a:endParaRPr lang="da-DK" altLang="da-DK" dirty="0"/>
          </a:p>
          <a:p>
            <a:pPr marL="400050" indent="-457200">
              <a:defRPr/>
            </a:pPr>
            <a:r>
              <a:rPr lang="en-US" altLang="da-DK" dirty="0"/>
              <a:t>Research is evaluated based on its </a:t>
            </a:r>
            <a:r>
              <a:rPr lang="en-US" altLang="da-DK" b="1" dirty="0"/>
              <a:t>actual</a:t>
            </a:r>
            <a:r>
              <a:rPr lang="en-US" altLang="da-DK" dirty="0"/>
              <a:t> impact - not based on the wrapper (the journal title)</a:t>
            </a:r>
            <a:endParaRPr lang="da-DK" altLang="da-DK" dirty="0"/>
          </a:p>
          <a:p>
            <a:pPr marL="400050" indent="-457200">
              <a:defRPr/>
            </a:pPr>
            <a:r>
              <a:rPr lang="en-US" altLang="da-DK" dirty="0"/>
              <a:t>Research findings are </a:t>
            </a:r>
            <a:r>
              <a:rPr lang="en-US" altLang="da-DK" b="1" dirty="0"/>
              <a:t>evaluated in the open </a:t>
            </a:r>
            <a:r>
              <a:rPr lang="en-US" altLang="da-DK" dirty="0"/>
              <a:t>after dissemination. 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4927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This </a:t>
            </a:r>
            <a:r>
              <a:rPr lang="da-DK" altLang="da-DK" dirty="0" err="1"/>
              <a:t>means</a:t>
            </a:r>
            <a:r>
              <a:rPr lang="da-DK" altLang="da-DK" dirty="0"/>
              <a:t> </a:t>
            </a:r>
            <a:r>
              <a:rPr lang="da-DK" altLang="da-DK" dirty="0" err="1"/>
              <a:t>That</a:t>
            </a:r>
            <a:r>
              <a:rPr lang="da-DK" altLang="da-DK" dirty="0"/>
              <a:t>: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Research will be disseminated in the open with </a:t>
            </a:r>
            <a:r>
              <a:rPr lang="en-US" b="1" dirty="0"/>
              <a:t>generous reuse permissions.</a:t>
            </a:r>
            <a:endParaRPr lang="da-DK" b="1" dirty="0"/>
          </a:p>
          <a:p>
            <a:pPr>
              <a:defRPr/>
            </a:pPr>
            <a:r>
              <a:rPr lang="en-US" dirty="0"/>
              <a:t>Research </a:t>
            </a:r>
            <a:r>
              <a:rPr lang="en-US" b="1" dirty="0"/>
              <a:t>Data</a:t>
            </a:r>
            <a:r>
              <a:rPr lang="en-US" dirty="0"/>
              <a:t> will be archived and made accessible. </a:t>
            </a:r>
          </a:p>
          <a:p>
            <a:pPr>
              <a:defRPr/>
            </a:pPr>
            <a:r>
              <a:rPr lang="en-US" b="1" dirty="0"/>
              <a:t>Software</a:t>
            </a:r>
            <a:r>
              <a:rPr lang="en-US" dirty="0"/>
              <a:t> associated with research will be documented and available as well.</a:t>
            </a:r>
            <a:endParaRPr lang="da-DK" dirty="0"/>
          </a:p>
          <a:p>
            <a:pPr>
              <a:defRPr/>
            </a:pPr>
            <a:r>
              <a:rPr lang="en-US" dirty="0"/>
              <a:t>Research </a:t>
            </a:r>
            <a:r>
              <a:rPr lang="en-US" b="1" dirty="0"/>
              <a:t>Evaluation is transparent</a:t>
            </a:r>
            <a:r>
              <a:rPr lang="en-US" dirty="0"/>
              <a:t>.</a:t>
            </a:r>
            <a:endParaRPr lang="da-DK" dirty="0"/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523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And </a:t>
            </a:r>
            <a:r>
              <a:rPr lang="da-DK" altLang="da-DK" dirty="0" err="1"/>
              <a:t>this</a:t>
            </a:r>
            <a:r>
              <a:rPr lang="da-DK" altLang="da-DK" dirty="0"/>
              <a:t> </a:t>
            </a:r>
            <a:r>
              <a:rPr lang="da-DK" altLang="da-DK" dirty="0" err="1"/>
              <a:t>means</a:t>
            </a:r>
            <a:r>
              <a:rPr lang="da-DK" altLang="da-DK" dirty="0"/>
              <a:t> </a:t>
            </a:r>
            <a:r>
              <a:rPr lang="da-DK" altLang="da-DK" dirty="0" err="1"/>
              <a:t>that</a:t>
            </a:r>
            <a:r>
              <a:rPr lang="da-DK" altLang="da-DK" dirty="0"/>
              <a:t>:</a:t>
            </a:r>
          </a:p>
        </p:txBody>
      </p:sp>
      <p:sp>
        <p:nvSpPr>
          <p:cNvPr id="49155" name="Pladsholder til tekst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da-DK" dirty="0"/>
              <a:t>Researchers are </a:t>
            </a:r>
            <a:r>
              <a:rPr lang="en-US" altLang="da-DK" b="1" dirty="0"/>
              <a:t>rewarded</a:t>
            </a:r>
            <a:r>
              <a:rPr lang="en-US" altLang="da-DK" dirty="0"/>
              <a:t> </a:t>
            </a:r>
          </a:p>
          <a:p>
            <a:pPr lvl="1">
              <a:defRPr/>
            </a:pPr>
            <a:r>
              <a:rPr lang="en-US" altLang="da-DK" dirty="0"/>
              <a:t>not only based on citations, but as well for </a:t>
            </a:r>
          </a:p>
          <a:p>
            <a:pPr lvl="1">
              <a:defRPr/>
            </a:pPr>
            <a:r>
              <a:rPr lang="en-US" altLang="da-DK" dirty="0"/>
              <a:t>the </a:t>
            </a:r>
            <a:r>
              <a:rPr lang="en-US" altLang="da-DK" b="1" dirty="0"/>
              <a:t>societal impact of their research</a:t>
            </a:r>
            <a:r>
              <a:rPr lang="en-US" altLang="da-DK" dirty="0"/>
              <a:t>, </a:t>
            </a:r>
          </a:p>
          <a:p>
            <a:pPr lvl="1">
              <a:defRPr/>
            </a:pPr>
            <a:r>
              <a:rPr lang="en-US" altLang="da-DK" b="1" dirty="0"/>
              <a:t>documenting their data and software and make it open</a:t>
            </a:r>
            <a:r>
              <a:rPr lang="en-US" altLang="da-DK" dirty="0"/>
              <a:t>, </a:t>
            </a:r>
          </a:p>
          <a:p>
            <a:pPr lvl="1">
              <a:defRPr/>
            </a:pPr>
            <a:r>
              <a:rPr lang="en-US" altLang="da-DK" b="1" dirty="0"/>
              <a:t>contributing to peer review</a:t>
            </a:r>
            <a:r>
              <a:rPr lang="en-US" altLang="da-DK" dirty="0"/>
              <a:t> etc.</a:t>
            </a:r>
          </a:p>
          <a:p>
            <a:pPr>
              <a:defRPr/>
            </a:pPr>
            <a:r>
              <a:rPr lang="en-US" altLang="da-DK" dirty="0"/>
              <a:t>In short: </a:t>
            </a:r>
          </a:p>
          <a:p>
            <a:pPr lvl="1">
              <a:defRPr/>
            </a:pPr>
            <a:r>
              <a:rPr lang="en-US" altLang="da-DK" dirty="0"/>
              <a:t>Researchers will be rewarded for </a:t>
            </a:r>
            <a:r>
              <a:rPr lang="en-US" altLang="da-DK" b="1" dirty="0"/>
              <a:t>sharing</a:t>
            </a:r>
          </a:p>
          <a:p>
            <a:pPr lvl="1">
              <a:defRPr/>
            </a:pPr>
            <a:r>
              <a:rPr lang="en-US" altLang="da-DK" dirty="0"/>
              <a:t>Researchers will be rewarded for </a:t>
            </a:r>
            <a:r>
              <a:rPr lang="en-US" altLang="da-DK" b="1" dirty="0"/>
              <a:t>all</a:t>
            </a:r>
            <a:r>
              <a:rPr lang="en-US" altLang="da-DK" dirty="0"/>
              <a:t> what they do</a:t>
            </a:r>
          </a:p>
          <a:p>
            <a:pPr lvl="1">
              <a:defRPr/>
            </a:pPr>
            <a:endParaRPr lang="da-DK" altLang="da-DK" b="1" dirty="0">
              <a:solidFill>
                <a:srgbClr val="FF0000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640633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a-DK" altLang="da-DK" dirty="0"/>
              <a:t>Agenda</a:t>
            </a:r>
          </a:p>
        </p:txBody>
      </p:sp>
      <p:sp>
        <p:nvSpPr>
          <p:cNvPr id="49155" name="Pladsholder til tekst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da-DK" dirty="0"/>
              <a:t>Why publish in Open Access?</a:t>
            </a:r>
          </a:p>
          <a:p>
            <a:pPr>
              <a:defRPr/>
            </a:pPr>
            <a:r>
              <a:rPr lang="en-US" altLang="da-DK" dirty="0">
                <a:solidFill>
                  <a:srgbClr val="FF0000"/>
                </a:solidFill>
              </a:rPr>
              <a:t>How can I identify good Open Access Journals?</a:t>
            </a:r>
          </a:p>
          <a:p>
            <a:pPr>
              <a:defRPr/>
            </a:pPr>
            <a:r>
              <a:rPr lang="en-US" altLang="da-DK" dirty="0"/>
              <a:t>About questionable journals</a:t>
            </a:r>
          </a:p>
          <a:p>
            <a:pPr>
              <a:defRPr/>
            </a:pPr>
            <a:r>
              <a:rPr lang="en-US" altLang="da-DK" dirty="0"/>
              <a:t>How DOAJ helps journals make your work visible and get impact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0BC166F-6E5D-471B-A423-58ACDD3AF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82247"/>
            <a:ext cx="370668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1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a-DK" altLang="da-DK" dirty="0"/>
              <a:t> </a:t>
            </a:r>
          </a:p>
        </p:txBody>
      </p:sp>
      <p:sp>
        <p:nvSpPr>
          <p:cNvPr id="49155" name="Pladsholder til tekst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da-DK" dirty="0"/>
              <a:t>Why publish in Open Access?</a:t>
            </a:r>
          </a:p>
          <a:p>
            <a:pPr>
              <a:defRPr/>
            </a:pPr>
            <a:r>
              <a:rPr lang="en-US" altLang="da-DK" dirty="0">
                <a:solidFill>
                  <a:srgbClr val="FF0000"/>
                </a:solidFill>
              </a:rPr>
              <a:t>Because others tell you to do so!</a:t>
            </a:r>
          </a:p>
          <a:p>
            <a:pPr>
              <a:defRPr/>
            </a:pPr>
            <a:r>
              <a:rPr lang="en-US" altLang="da-DK" dirty="0"/>
              <a:t>Research Funders, Universities, Research Centers, Governments etc. have declared that they would like to see the research they fund to be available in Open Access</a:t>
            </a:r>
          </a:p>
          <a:p>
            <a:pPr>
              <a:defRPr/>
            </a:pPr>
            <a:endParaRPr lang="en-US" altLang="da-DK" dirty="0"/>
          </a:p>
          <a:p>
            <a:pPr>
              <a:defRPr/>
            </a:pPr>
            <a:endParaRPr lang="en-US" altLang="da-DK" dirty="0"/>
          </a:p>
          <a:p>
            <a:pPr>
              <a:defRPr/>
            </a:pPr>
            <a:endParaRPr lang="en-US" altLang="da-DK" dirty="0"/>
          </a:p>
          <a:p>
            <a:pPr>
              <a:defRPr/>
            </a:pPr>
            <a:endParaRPr lang="en-US" alt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0BC166F-6E5D-471B-A423-58ACDD3AF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82247"/>
            <a:ext cx="370668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7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6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r>
              <a:rPr lang="da-DK" altLang="da-DK" dirty="0"/>
              <a:t>DOAJ -It is all </a:t>
            </a:r>
            <a:r>
              <a:rPr lang="da-DK" altLang="da-DK" dirty="0" err="1"/>
              <a:t>about</a:t>
            </a:r>
            <a:r>
              <a:rPr lang="da-DK" altLang="da-DK" dirty="0"/>
              <a:t>…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785864"/>
          </a:xfrm>
        </p:spPr>
        <p:txBody>
          <a:bodyPr rtlCol="0">
            <a:normAutofit fontScale="92500" lnSpcReduction="10000"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endParaRPr lang="en-US" sz="2600" dirty="0"/>
          </a:p>
          <a:p>
            <a:pPr>
              <a:defRPr/>
            </a:pPr>
            <a:r>
              <a:rPr lang="en-US" sz="3000" dirty="0">
                <a:solidFill>
                  <a:schemeClr val="tx1"/>
                </a:solidFill>
              </a:rPr>
              <a:t>Making Open Access journals more attractive as publishing channels! </a:t>
            </a:r>
          </a:p>
          <a:p>
            <a:pPr>
              <a:defRPr/>
            </a:pPr>
            <a:r>
              <a:rPr lang="da-DK" sz="2800" dirty="0">
                <a:solidFill>
                  <a:schemeClr val="tx1"/>
                </a:solidFill>
              </a:rPr>
              <a:t>The mission of DOAJ is to </a:t>
            </a:r>
            <a:r>
              <a:rPr lang="da-DK" sz="2800" dirty="0" err="1">
                <a:solidFill>
                  <a:schemeClr val="tx1"/>
                </a:solidFill>
              </a:rPr>
              <a:t>help</a:t>
            </a:r>
            <a:r>
              <a:rPr lang="da-DK" sz="2800" dirty="0">
                <a:solidFill>
                  <a:schemeClr val="tx1"/>
                </a:solidFill>
              </a:rPr>
              <a:t> </a:t>
            </a:r>
            <a:r>
              <a:rPr lang="da-DK" sz="2800" dirty="0" err="1">
                <a:solidFill>
                  <a:schemeClr val="tx1"/>
                </a:solidFill>
              </a:rPr>
              <a:t>publishers</a:t>
            </a:r>
            <a:r>
              <a:rPr lang="da-DK" sz="2800" dirty="0">
                <a:solidFill>
                  <a:schemeClr val="tx1"/>
                </a:solidFill>
              </a:rPr>
              <a:t> do a </a:t>
            </a:r>
            <a:r>
              <a:rPr lang="da-DK" sz="2800" dirty="0" err="1">
                <a:solidFill>
                  <a:schemeClr val="tx1"/>
                </a:solidFill>
              </a:rPr>
              <a:t>better</a:t>
            </a:r>
            <a:r>
              <a:rPr lang="da-DK" sz="2800" dirty="0">
                <a:solidFill>
                  <a:schemeClr val="tx1"/>
                </a:solidFill>
              </a:rPr>
              <a:t> job in </a:t>
            </a:r>
            <a:r>
              <a:rPr lang="da-DK" sz="2800" dirty="0" err="1">
                <a:solidFill>
                  <a:schemeClr val="tx1"/>
                </a:solidFill>
              </a:rPr>
              <a:t>making</a:t>
            </a:r>
            <a:r>
              <a:rPr lang="da-DK" sz="2800" dirty="0">
                <a:solidFill>
                  <a:schemeClr val="tx1"/>
                </a:solidFill>
              </a:rPr>
              <a:t> </a:t>
            </a:r>
            <a:r>
              <a:rPr lang="da-DK" sz="2800" dirty="0" err="1">
                <a:solidFill>
                  <a:schemeClr val="tx1"/>
                </a:solidFill>
              </a:rPr>
              <a:t>their</a:t>
            </a:r>
            <a:r>
              <a:rPr lang="da-DK" sz="2800" dirty="0">
                <a:solidFill>
                  <a:schemeClr val="tx1"/>
                </a:solidFill>
              </a:rPr>
              <a:t> journals </a:t>
            </a:r>
            <a:r>
              <a:rPr lang="da-DK" sz="2800" dirty="0" err="1">
                <a:solidFill>
                  <a:srgbClr val="FF0000"/>
                </a:solidFill>
              </a:rPr>
              <a:t>attractive</a:t>
            </a:r>
            <a:r>
              <a:rPr lang="da-DK" sz="2800" dirty="0">
                <a:solidFill>
                  <a:srgbClr val="FF0000"/>
                </a:solidFill>
              </a:rPr>
              <a:t>, transparent</a:t>
            </a:r>
            <a:r>
              <a:rPr lang="da-DK" sz="2800" dirty="0">
                <a:solidFill>
                  <a:schemeClr val="tx1"/>
                </a:solidFill>
              </a:rPr>
              <a:t> </a:t>
            </a:r>
            <a:r>
              <a:rPr lang="da-DK" sz="2800" dirty="0" err="1">
                <a:solidFill>
                  <a:schemeClr val="tx1"/>
                </a:solidFill>
              </a:rPr>
              <a:t>publishing</a:t>
            </a:r>
            <a:r>
              <a:rPr lang="da-DK" sz="2800" dirty="0">
                <a:solidFill>
                  <a:schemeClr val="tx1"/>
                </a:solidFill>
              </a:rPr>
              <a:t> </a:t>
            </a:r>
            <a:r>
              <a:rPr lang="da-DK" sz="2800" dirty="0" err="1">
                <a:solidFill>
                  <a:schemeClr val="tx1"/>
                </a:solidFill>
              </a:rPr>
              <a:t>channels</a:t>
            </a:r>
            <a:r>
              <a:rPr lang="da-DK" sz="2800" dirty="0">
                <a:solidFill>
                  <a:schemeClr val="tx1"/>
                </a:solidFill>
              </a:rPr>
              <a:t> on a global </a:t>
            </a:r>
            <a:r>
              <a:rPr lang="da-DK" sz="2800" dirty="0" err="1">
                <a:solidFill>
                  <a:schemeClr val="tx1"/>
                </a:solidFill>
              </a:rPr>
              <a:t>scale</a:t>
            </a:r>
            <a:endParaRPr lang="da-DK" sz="28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3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3000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6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3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3800" dirty="0"/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044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rmAutofit/>
          </a:bodyPr>
          <a:lstStyle/>
          <a:p>
            <a:r>
              <a:rPr lang="en-US" dirty="0"/>
              <a:t>How do we work?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Journals </a:t>
            </a:r>
            <a:r>
              <a:rPr lang="da-DK" dirty="0" err="1"/>
              <a:t>apply</a:t>
            </a:r>
            <a:r>
              <a:rPr lang="da-DK" dirty="0"/>
              <a:t> via the </a:t>
            </a:r>
            <a:r>
              <a:rPr lang="da-DK" dirty="0" err="1"/>
              <a:t>application</a:t>
            </a:r>
            <a:r>
              <a:rPr lang="da-DK" dirty="0"/>
              <a:t> form</a:t>
            </a:r>
          </a:p>
          <a:p>
            <a:r>
              <a:rPr lang="da-DK" dirty="0"/>
              <a:t>The </a:t>
            </a:r>
            <a:r>
              <a:rPr lang="da-DK" dirty="0" err="1"/>
              <a:t>application</a:t>
            </a:r>
            <a:r>
              <a:rPr lang="da-DK" dirty="0"/>
              <a:t> form is </a:t>
            </a:r>
            <a:r>
              <a:rPr lang="da-DK" dirty="0" err="1"/>
              <a:t>available</a:t>
            </a:r>
            <a:r>
              <a:rPr lang="da-DK" dirty="0"/>
              <a:t> in 16 </a:t>
            </a:r>
            <a:r>
              <a:rPr lang="da-DK" dirty="0" err="1"/>
              <a:t>languages</a:t>
            </a:r>
            <a:endParaRPr lang="da-D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073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3"/>
          <p:cNvSpPr>
            <a:spLocks noGrp="1"/>
          </p:cNvSpPr>
          <p:nvPr>
            <p:ph type="title"/>
          </p:nvPr>
        </p:nvSpPr>
        <p:spPr>
          <a:xfrm>
            <a:off x="4100513" y="274638"/>
            <a:ext cx="458628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a-DK" altLang="da-DK" dirty="0"/>
              <a:t>The </a:t>
            </a:r>
            <a:r>
              <a:rPr lang="da-DK" altLang="da-DK" dirty="0" err="1"/>
              <a:t>application</a:t>
            </a:r>
            <a:r>
              <a:rPr lang="da-DK" altLang="da-DK" dirty="0"/>
              <a:t> form</a:t>
            </a:r>
          </a:p>
        </p:txBody>
      </p:sp>
      <p:sp>
        <p:nvSpPr>
          <p:cNvPr id="19459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dirty="0">
                <a:hlinkClick r:id="rId2"/>
              </a:rPr>
              <a:t>http://doaj.org/application/new</a:t>
            </a:r>
            <a:endParaRPr lang="en-US" altLang="da-DK" dirty="0"/>
          </a:p>
          <a:p>
            <a:pPr eaLnBrk="1" hangingPunct="1"/>
            <a:endParaRPr lang="en-US" altLang="da-DK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2535237"/>
            <a:ext cx="857567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83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1" cy="1143000"/>
          </a:xfrm>
        </p:spPr>
        <p:txBody>
          <a:bodyPr>
            <a:noAutofit/>
          </a:bodyPr>
          <a:lstStyle/>
          <a:p>
            <a:r>
              <a:rPr lang="da-DK" sz="3600" dirty="0"/>
              <a:t>The </a:t>
            </a:r>
            <a:r>
              <a:rPr lang="da-DK" sz="3600" dirty="0" err="1"/>
              <a:t>principles</a:t>
            </a:r>
            <a:r>
              <a:rPr lang="da-DK" sz="3600" dirty="0"/>
              <a:t> of </a:t>
            </a:r>
            <a:r>
              <a:rPr lang="da-DK" sz="3600" dirty="0" err="1"/>
              <a:t>Transparency</a:t>
            </a:r>
            <a:r>
              <a:rPr lang="da-DK" sz="3600" dirty="0"/>
              <a:t> and Best Practice in </a:t>
            </a:r>
            <a:r>
              <a:rPr lang="da-DK" sz="3600" dirty="0" err="1"/>
              <a:t>Scholarly</a:t>
            </a:r>
            <a:r>
              <a:rPr lang="da-DK" sz="3600" dirty="0"/>
              <a:t> </a:t>
            </a:r>
            <a:r>
              <a:rPr lang="da-DK" sz="3600" dirty="0" err="1"/>
              <a:t>Communication</a:t>
            </a:r>
            <a:endParaRPr lang="da-DK" sz="3600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Principles are very much inspired by the initial draft of the new DOAJ criteria, apply not only for Open Access publishing and has developed into de-facto standards.</a:t>
            </a:r>
            <a:endParaRPr lang="da-DK" sz="2400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sz="2400" dirty="0">
              <a:hlinkClick r:id="" action="ppaction://noaction"/>
            </a:endParaRPr>
          </a:p>
          <a:p>
            <a:endParaRPr lang="da-DK" sz="2400" dirty="0">
              <a:hlinkClick r:id="" action="ppaction://noaction"/>
            </a:endParaRPr>
          </a:p>
          <a:p>
            <a:r>
              <a:rPr lang="da-DK" sz="2400" dirty="0">
                <a:hlinkClick r:id="" action="ppaction://noaction"/>
              </a:rPr>
              <a:t>https://doaj.org/bestpractice</a:t>
            </a:r>
            <a:endParaRPr lang="da-DK" sz="2400" dirty="0"/>
          </a:p>
          <a:p>
            <a:endParaRPr lang="da-DK" sz="2600" dirty="0"/>
          </a:p>
          <a:p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636912"/>
            <a:ext cx="7088154" cy="303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87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/>
          <a:lstStyle/>
          <a:p>
            <a:r>
              <a:rPr lang="da-DK" dirty="0"/>
              <a:t>The Principles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>
          <a:xfrm>
            <a:off x="399519" y="1700808"/>
            <a:ext cx="4040188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Peer review process  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Governing Body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/>
              <a:t>Editorial team/contact 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b="1" dirty="0"/>
              <a:t>Author fees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b="1" dirty="0"/>
              <a:t>Copyright</a:t>
            </a:r>
          </a:p>
          <a:p>
            <a:pPr marL="0" indent="0">
              <a:buNone/>
            </a:pPr>
            <a:r>
              <a:rPr lang="en-US" dirty="0"/>
              <a:t>6. </a:t>
            </a:r>
            <a:r>
              <a:rPr lang="en-US" b="1" dirty="0"/>
              <a:t>Identification of and dealing with allegations of research misconduct</a:t>
            </a:r>
          </a:p>
          <a:p>
            <a:pPr marL="0" indent="0">
              <a:buNone/>
            </a:pPr>
            <a:r>
              <a:rPr lang="en-US" dirty="0"/>
              <a:t>7. </a:t>
            </a:r>
            <a:r>
              <a:rPr lang="en-US" b="1" dirty="0"/>
              <a:t>Ownership and management  </a:t>
            </a:r>
            <a:endParaRPr lang="en-US" dirty="0"/>
          </a:p>
          <a:p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8. </a:t>
            </a:r>
            <a:r>
              <a:rPr lang="en-US" b="1" dirty="0"/>
              <a:t>Web site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9.</a:t>
            </a:r>
            <a:r>
              <a:rPr lang="en-US" b="1" dirty="0"/>
              <a:t> Name of journal</a:t>
            </a:r>
          </a:p>
          <a:p>
            <a:pPr marL="0" indent="0">
              <a:buNone/>
            </a:pPr>
            <a:r>
              <a:rPr lang="en-US" dirty="0"/>
              <a:t>10. </a:t>
            </a:r>
            <a:r>
              <a:rPr lang="en-US" b="1" dirty="0"/>
              <a:t>Conflicts of interest</a:t>
            </a:r>
          </a:p>
          <a:p>
            <a:pPr marL="0" indent="0">
              <a:buNone/>
            </a:pPr>
            <a:r>
              <a:rPr lang="en-US" dirty="0"/>
              <a:t>11. </a:t>
            </a:r>
            <a:r>
              <a:rPr lang="en-US" b="1" dirty="0"/>
              <a:t>Access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12. </a:t>
            </a:r>
            <a:r>
              <a:rPr lang="en-US" b="1" dirty="0"/>
              <a:t>Revenue sources</a:t>
            </a:r>
          </a:p>
          <a:p>
            <a:pPr marL="0" indent="0">
              <a:buNone/>
            </a:pPr>
            <a:r>
              <a:rPr lang="en-US" dirty="0"/>
              <a:t>13. </a:t>
            </a:r>
            <a:r>
              <a:rPr lang="en-US" b="1" dirty="0"/>
              <a:t>Advertising</a:t>
            </a:r>
          </a:p>
          <a:p>
            <a:pPr marL="0" indent="0">
              <a:buNone/>
            </a:pPr>
            <a:r>
              <a:rPr lang="en-US" dirty="0"/>
              <a:t>14. </a:t>
            </a:r>
            <a:r>
              <a:rPr lang="en-US" b="1" dirty="0"/>
              <a:t>Publishing schedule</a:t>
            </a:r>
          </a:p>
          <a:p>
            <a:pPr marL="0" indent="0">
              <a:buNone/>
            </a:pPr>
            <a:r>
              <a:rPr lang="en-US" dirty="0"/>
              <a:t>15. </a:t>
            </a:r>
            <a:r>
              <a:rPr lang="en-US" b="1" dirty="0"/>
              <a:t>Archiving</a:t>
            </a:r>
          </a:p>
          <a:p>
            <a:pPr marL="0" indent="0">
              <a:buNone/>
            </a:pPr>
            <a:r>
              <a:rPr lang="en-US" dirty="0"/>
              <a:t>16. </a:t>
            </a:r>
            <a:r>
              <a:rPr lang="en-US" b="1" dirty="0"/>
              <a:t>Direct marketing</a:t>
            </a:r>
            <a:endParaRPr lang="da-D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745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rmAutofit/>
          </a:bodyPr>
          <a:lstStyle/>
          <a:p>
            <a:r>
              <a:rPr lang="en-US" dirty="0"/>
              <a:t>How do we work?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Journals </a:t>
            </a:r>
            <a:r>
              <a:rPr lang="da-DK" dirty="0" err="1"/>
              <a:t>apply</a:t>
            </a:r>
            <a:r>
              <a:rPr lang="da-DK" dirty="0"/>
              <a:t> via the </a:t>
            </a:r>
            <a:r>
              <a:rPr lang="da-DK" dirty="0" err="1"/>
              <a:t>application</a:t>
            </a:r>
            <a:r>
              <a:rPr lang="da-DK" dirty="0"/>
              <a:t> form</a:t>
            </a:r>
          </a:p>
          <a:p>
            <a:pPr lvl="1"/>
            <a:r>
              <a:rPr lang="da-DK" dirty="0"/>
              <a:t>So far DOAJ is not </a:t>
            </a:r>
            <a:r>
              <a:rPr lang="da-DK" dirty="0" err="1"/>
              <a:t>actively</a:t>
            </a:r>
            <a:r>
              <a:rPr lang="da-DK" dirty="0"/>
              <a:t> </a:t>
            </a:r>
            <a:r>
              <a:rPr lang="da-DK" dirty="0" err="1"/>
              <a:t>going</a:t>
            </a:r>
            <a:r>
              <a:rPr lang="da-DK" dirty="0"/>
              <a:t> out to </a:t>
            </a:r>
            <a:r>
              <a:rPr lang="da-DK" dirty="0" err="1"/>
              <a:t>solicit</a:t>
            </a:r>
            <a:r>
              <a:rPr lang="da-DK" dirty="0"/>
              <a:t> </a:t>
            </a:r>
            <a:r>
              <a:rPr lang="da-DK" dirty="0" err="1"/>
              <a:t>applications</a:t>
            </a:r>
            <a:endParaRPr lang="da-DK" dirty="0"/>
          </a:p>
          <a:p>
            <a:r>
              <a:rPr lang="da-DK" dirty="0"/>
              <a:t>Lots of information is </a:t>
            </a:r>
            <a:r>
              <a:rPr lang="da-DK" dirty="0" err="1"/>
              <a:t>provided</a:t>
            </a:r>
            <a:r>
              <a:rPr lang="da-DK" dirty="0"/>
              <a:t> to </a:t>
            </a:r>
            <a:r>
              <a:rPr lang="da-DK" dirty="0" err="1"/>
              <a:t>enable</a:t>
            </a:r>
            <a:r>
              <a:rPr lang="da-DK" dirty="0"/>
              <a:t> journals to </a:t>
            </a:r>
            <a:r>
              <a:rPr lang="da-DK" dirty="0" err="1"/>
              <a:t>produce</a:t>
            </a:r>
            <a:r>
              <a:rPr lang="da-DK" dirty="0"/>
              <a:t> a </a:t>
            </a:r>
            <a:r>
              <a:rPr lang="da-DK" dirty="0" err="1"/>
              <a:t>good</a:t>
            </a:r>
            <a:r>
              <a:rPr lang="da-DK" dirty="0"/>
              <a:t> and </a:t>
            </a:r>
            <a:r>
              <a:rPr lang="da-DK" dirty="0" err="1"/>
              <a:t>detailed</a:t>
            </a:r>
            <a:r>
              <a:rPr lang="da-DK" dirty="0"/>
              <a:t> </a:t>
            </a:r>
            <a:r>
              <a:rPr lang="da-DK" dirty="0" err="1"/>
              <a:t>application</a:t>
            </a:r>
            <a:endParaRPr lang="da-DK" dirty="0"/>
          </a:p>
          <a:p>
            <a:r>
              <a:rPr lang="da-DK" dirty="0"/>
              <a:t>Applications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initially</a:t>
            </a:r>
            <a:r>
              <a:rPr lang="da-DK" dirty="0"/>
              <a:t> </a:t>
            </a:r>
            <a:r>
              <a:rPr lang="da-DK" dirty="0" err="1"/>
              <a:t>triaged</a:t>
            </a:r>
            <a:endParaRPr lang="da-DK" dirty="0"/>
          </a:p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receive</a:t>
            </a:r>
            <a:r>
              <a:rPr lang="da-DK" dirty="0"/>
              <a:t> </a:t>
            </a:r>
            <a:r>
              <a:rPr lang="da-DK" dirty="0" err="1"/>
              <a:t>around</a:t>
            </a:r>
            <a:r>
              <a:rPr lang="da-DK" dirty="0"/>
              <a:t> 500+ </a:t>
            </a:r>
            <a:r>
              <a:rPr lang="da-DK" dirty="0" err="1"/>
              <a:t>applications</a:t>
            </a:r>
            <a:r>
              <a:rPr lang="da-DK" dirty="0"/>
              <a:t>/</a:t>
            </a:r>
            <a:r>
              <a:rPr lang="da-DK" dirty="0" err="1"/>
              <a:t>month</a:t>
            </a:r>
            <a:endParaRPr lang="da-D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152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b="1" dirty="0"/>
              <a:t>Must haves for journals to be listed: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Open Access statement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Comply with the BOAI definition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A peer-review process, and a description of the of process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An editor/editorial board with clearly identifiable members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Licensing and copyright information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Aims and scope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Publish a least 5 articles per year to qualify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967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58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Recommendations to journals wanting to be listed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Unrestricted copyright for the author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exclusive publishing rights</a:t>
            </a:r>
          </a:p>
          <a:p>
            <a:pPr lvl="1">
              <a:buFont typeface="Arial" pitchFamily="34" charset="0"/>
              <a:buChar char="•"/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transfer of commercial rights</a:t>
            </a:r>
          </a:p>
          <a:p>
            <a:pPr lvl="1">
              <a:buFont typeface="Arial" pitchFamily="34" charset="0"/>
              <a:buChar char="•"/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Clear licensing conditions</a:t>
            </a:r>
          </a:p>
          <a:p>
            <a:pPr lvl="1">
              <a:buFont typeface="Arial" pitchFamily="34" charset="0"/>
              <a:buChar char="•"/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Preferably use of Creative Commons licensing</a:t>
            </a:r>
          </a:p>
          <a:p>
            <a:pPr lvl="1">
              <a:buFont typeface="Arial" pitchFamily="34" charset="0"/>
              <a:buChar char="•"/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Embedded licensing information with articles</a:t>
            </a:r>
          </a:p>
          <a:p>
            <a:pPr lvl="1">
              <a:buFont typeface="Arial" pitchFamily="34" charset="0"/>
              <a:buChar char="•"/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mention of impact factors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2" y="260648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39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sz="2800" dirty="0" err="1"/>
              <a:t>Founded</a:t>
            </a:r>
            <a:r>
              <a:rPr lang="da-DK" sz="2800" dirty="0"/>
              <a:t> at Lund University, </a:t>
            </a:r>
            <a:r>
              <a:rPr lang="da-DK" sz="2800" dirty="0" err="1"/>
              <a:t>Sweden</a:t>
            </a:r>
            <a:r>
              <a:rPr lang="da-DK" sz="2800" dirty="0"/>
              <a:t> – </a:t>
            </a:r>
            <a:r>
              <a:rPr lang="da-DK" sz="2800" dirty="0" err="1"/>
              <a:t>launched</a:t>
            </a:r>
            <a:r>
              <a:rPr lang="da-DK" sz="2800" dirty="0"/>
              <a:t> May 2003 with 300 journals - </a:t>
            </a:r>
            <a:r>
              <a:rPr lang="da-DK" sz="2800" dirty="0" err="1"/>
              <a:t>since</a:t>
            </a:r>
            <a:r>
              <a:rPr lang="da-DK" sz="2800" dirty="0"/>
              <a:t> 2013 </a:t>
            </a:r>
            <a:r>
              <a:rPr lang="da-DK" sz="2800" dirty="0" err="1"/>
              <a:t>operated</a:t>
            </a:r>
            <a:r>
              <a:rPr lang="da-DK" sz="2800" dirty="0"/>
              <a:t> by </a:t>
            </a:r>
            <a:r>
              <a:rPr lang="da-DK" sz="2800" dirty="0" err="1"/>
              <a:t>Infrastructure</a:t>
            </a:r>
            <a:r>
              <a:rPr lang="da-DK" sz="2800" dirty="0"/>
              <a:t> Services for Open Access (</a:t>
            </a:r>
            <a:r>
              <a:rPr lang="da-DK" sz="2800" dirty="0">
                <a:hlinkClick r:id="rId3"/>
              </a:rPr>
              <a:t>www.is4oa.org</a:t>
            </a:r>
            <a:r>
              <a:rPr lang="da-DK" sz="2800" dirty="0"/>
              <a:t>) – a non-profit </a:t>
            </a:r>
            <a:r>
              <a:rPr lang="da-DK" sz="2800" dirty="0" err="1"/>
              <a:t>company</a:t>
            </a:r>
            <a:r>
              <a:rPr lang="da-DK" sz="2800" dirty="0"/>
              <a:t> </a:t>
            </a:r>
            <a:r>
              <a:rPr lang="da-DK" sz="2800" dirty="0" err="1"/>
              <a:t>registered</a:t>
            </a:r>
            <a:r>
              <a:rPr lang="da-DK" sz="2800" dirty="0"/>
              <a:t> in the United Kingdom</a:t>
            </a:r>
          </a:p>
          <a:p>
            <a:r>
              <a:rPr lang="da-DK" sz="2800" dirty="0"/>
              <a:t>Basic </a:t>
            </a:r>
            <a:r>
              <a:rPr lang="da-DK" sz="2800" dirty="0" err="1"/>
              <a:t>demand</a:t>
            </a:r>
            <a:r>
              <a:rPr lang="da-DK" sz="2800" dirty="0"/>
              <a:t> </a:t>
            </a:r>
            <a:r>
              <a:rPr lang="da-DK" sz="2800" dirty="0" err="1"/>
              <a:t>then</a:t>
            </a:r>
            <a:r>
              <a:rPr lang="da-DK" sz="2800" dirty="0"/>
              <a:t>:</a:t>
            </a:r>
          </a:p>
          <a:p>
            <a:r>
              <a:rPr lang="da-DK" sz="2800" dirty="0"/>
              <a:t>Just a list of Open Access Journals</a:t>
            </a:r>
          </a:p>
          <a:p>
            <a:r>
              <a:rPr lang="da-DK" sz="2800" dirty="0" err="1"/>
              <a:t>Gradually</a:t>
            </a:r>
            <a:r>
              <a:rPr lang="da-DK" sz="2800" dirty="0"/>
              <a:t> </a:t>
            </a:r>
            <a:r>
              <a:rPr lang="da-DK" sz="2800" dirty="0" err="1"/>
              <a:t>developing</a:t>
            </a:r>
            <a:r>
              <a:rPr lang="da-DK" sz="2800" dirty="0"/>
              <a:t> in to a service r</a:t>
            </a:r>
            <a:r>
              <a:rPr lang="en-US" sz="2800" dirty="0" err="1"/>
              <a:t>ecognized</a:t>
            </a:r>
            <a:r>
              <a:rPr lang="en-US" sz="2800" dirty="0"/>
              <a:t> by lots of universities, research funders and governments as the </a:t>
            </a:r>
            <a:r>
              <a:rPr lang="en-US" sz="2800" dirty="0">
                <a:solidFill>
                  <a:srgbClr val="FF0000"/>
                </a:solidFill>
              </a:rPr>
              <a:t>authoritative go-to point for peer-reviewed scholarly journals</a:t>
            </a:r>
            <a:r>
              <a:rPr lang="en-US" sz="2800" dirty="0"/>
              <a:t> not based on the subscription model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44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Autofit/>
          </a:bodyPr>
          <a:lstStyle/>
          <a:p>
            <a:r>
              <a:rPr lang="da-DK" sz="3600" dirty="0"/>
              <a:t>DOAJ – </a:t>
            </a:r>
            <a:r>
              <a:rPr lang="da-DK" sz="3600" dirty="0" err="1"/>
              <a:t>much</a:t>
            </a:r>
            <a:r>
              <a:rPr lang="da-DK" sz="3600" dirty="0"/>
              <a:t> more </a:t>
            </a:r>
            <a:r>
              <a:rPr lang="da-DK" sz="3600" dirty="0" err="1"/>
              <a:t>than</a:t>
            </a:r>
            <a:r>
              <a:rPr lang="da-DK" sz="3600" dirty="0"/>
              <a:t> a list of journals!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sz="2800" dirty="0"/>
              <a:t>A global list of peer-</a:t>
            </a:r>
            <a:r>
              <a:rPr lang="da-DK" sz="2800" dirty="0" err="1"/>
              <a:t>reviewed</a:t>
            </a:r>
            <a:r>
              <a:rPr lang="da-DK" sz="2800" dirty="0"/>
              <a:t> Open Access journals – all </a:t>
            </a:r>
            <a:r>
              <a:rPr lang="da-DK" sz="2800" dirty="0" err="1"/>
              <a:t>subjects</a:t>
            </a:r>
            <a:r>
              <a:rPr lang="da-DK" sz="2800" dirty="0"/>
              <a:t> and </a:t>
            </a:r>
            <a:r>
              <a:rPr lang="da-DK" sz="2800" dirty="0" err="1"/>
              <a:t>languages</a:t>
            </a:r>
            <a:endParaRPr lang="da-DK" sz="2800" dirty="0"/>
          </a:p>
          <a:p>
            <a:pPr lvl="1"/>
            <a:r>
              <a:rPr lang="da-DK" sz="2400" dirty="0"/>
              <a:t> journals </a:t>
            </a:r>
            <a:r>
              <a:rPr lang="da-DK" sz="2400" dirty="0" err="1"/>
              <a:t>undergo</a:t>
            </a:r>
            <a:r>
              <a:rPr lang="da-DK" sz="2400" dirty="0"/>
              <a:t> </a:t>
            </a:r>
            <a:r>
              <a:rPr lang="da-DK" sz="2400" dirty="0" err="1"/>
              <a:t>evaluation</a:t>
            </a:r>
            <a:r>
              <a:rPr lang="da-DK" sz="2400" dirty="0"/>
              <a:t> </a:t>
            </a:r>
            <a:r>
              <a:rPr lang="da-DK" sz="2400" dirty="0" err="1"/>
              <a:t>based</a:t>
            </a:r>
            <a:r>
              <a:rPr lang="da-DK" sz="2400" dirty="0"/>
              <a:t> on a set of </a:t>
            </a:r>
            <a:r>
              <a:rPr lang="da-DK" sz="2400" dirty="0" err="1"/>
              <a:t>criteria</a:t>
            </a:r>
            <a:endParaRPr lang="da-DK" sz="2400" dirty="0"/>
          </a:p>
          <a:p>
            <a:pPr lvl="1"/>
            <a:r>
              <a:rPr lang="da-DK" sz="2400" dirty="0"/>
              <a:t>13.900 </a:t>
            </a:r>
            <a:r>
              <a:rPr lang="da-DK" sz="2400" dirty="0" err="1"/>
              <a:t>titles</a:t>
            </a:r>
            <a:r>
              <a:rPr lang="da-DK" sz="2400" dirty="0"/>
              <a:t> (November 2019)</a:t>
            </a:r>
          </a:p>
          <a:p>
            <a:r>
              <a:rPr lang="da-DK" sz="2800" dirty="0"/>
              <a:t>An </a:t>
            </a:r>
            <a:r>
              <a:rPr lang="da-DK" sz="2800" dirty="0" err="1"/>
              <a:t>aggregation</a:t>
            </a:r>
            <a:r>
              <a:rPr lang="da-DK" sz="2800" dirty="0"/>
              <a:t> of </a:t>
            </a:r>
            <a:r>
              <a:rPr lang="da-DK" sz="2800" dirty="0" err="1"/>
              <a:t>article</a:t>
            </a:r>
            <a:r>
              <a:rPr lang="da-DK" sz="2800" dirty="0"/>
              <a:t> </a:t>
            </a:r>
            <a:r>
              <a:rPr lang="da-DK" sz="2800" dirty="0" err="1"/>
              <a:t>level</a:t>
            </a:r>
            <a:r>
              <a:rPr lang="da-DK" sz="2800" dirty="0"/>
              <a:t> metadata </a:t>
            </a:r>
          </a:p>
          <a:p>
            <a:pPr lvl="1"/>
            <a:r>
              <a:rPr lang="da-DK" sz="2400" dirty="0"/>
              <a:t>Publishers upload </a:t>
            </a:r>
            <a:r>
              <a:rPr lang="da-DK" sz="2400" dirty="0" err="1"/>
              <a:t>article</a:t>
            </a:r>
            <a:r>
              <a:rPr lang="da-DK" sz="2400" dirty="0"/>
              <a:t> metadata </a:t>
            </a:r>
            <a:r>
              <a:rPr lang="da-DK" sz="2400" dirty="0" err="1"/>
              <a:t>into</a:t>
            </a:r>
            <a:r>
              <a:rPr lang="da-DK" sz="2400" dirty="0"/>
              <a:t> DOAJ</a:t>
            </a:r>
          </a:p>
          <a:p>
            <a:pPr lvl="1"/>
            <a:r>
              <a:rPr lang="da-DK" sz="2400" dirty="0"/>
              <a:t>79% of the journals do so</a:t>
            </a:r>
          </a:p>
          <a:p>
            <a:pPr lvl="1"/>
            <a:r>
              <a:rPr lang="da-DK" sz="2400" dirty="0" err="1"/>
              <a:t>Currently</a:t>
            </a:r>
            <a:r>
              <a:rPr lang="da-DK" sz="2400" dirty="0"/>
              <a:t> 4.400.000 </a:t>
            </a:r>
            <a:r>
              <a:rPr lang="da-DK" sz="2400" dirty="0" err="1"/>
              <a:t>records</a:t>
            </a:r>
            <a:endParaRPr lang="da-DK" sz="2400" dirty="0"/>
          </a:p>
          <a:p>
            <a:r>
              <a:rPr lang="en-US" sz="2800" dirty="0"/>
              <a:t>Applications rejected: 19,950</a:t>
            </a:r>
          </a:p>
          <a:p>
            <a:r>
              <a:rPr lang="en-US" sz="2800" dirty="0"/>
              <a:t>Rejection Rate: 55%</a:t>
            </a:r>
          </a:p>
          <a:p>
            <a:r>
              <a:rPr lang="en-US" dirty="0"/>
              <a:t>All DOAJ services including reviewing applications are </a:t>
            </a:r>
            <a:r>
              <a:rPr lang="en-US" dirty="0">
                <a:solidFill>
                  <a:srgbClr val="FF0000"/>
                </a:solidFill>
              </a:rPr>
              <a:t>free of charge</a:t>
            </a:r>
          </a:p>
          <a:p>
            <a:r>
              <a:rPr lang="en-US" dirty="0"/>
              <a:t>All DOAJ data are </a:t>
            </a:r>
            <a:r>
              <a:rPr lang="en-US" dirty="0">
                <a:solidFill>
                  <a:srgbClr val="FF0000"/>
                </a:solidFill>
              </a:rPr>
              <a:t>free for all to use</a:t>
            </a:r>
            <a:r>
              <a:rPr lang="en-US" dirty="0"/>
              <a:t>, download and re-use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7513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73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a-DK" altLang="da-DK" dirty="0"/>
              <a:t> </a:t>
            </a:r>
          </a:p>
        </p:txBody>
      </p:sp>
      <p:sp>
        <p:nvSpPr>
          <p:cNvPr id="49155" name="Pladsholder til tekst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da-DK" dirty="0"/>
              <a:t>It all started with the Budapest Open Access Initiative (2002)</a:t>
            </a:r>
          </a:p>
          <a:p>
            <a:pPr>
              <a:defRPr/>
            </a:pPr>
            <a:r>
              <a:rPr lang="en-US" altLang="da-DK" dirty="0"/>
              <a:t>Declarations:</a:t>
            </a:r>
          </a:p>
          <a:p>
            <a:pPr lvl="1">
              <a:defRPr/>
            </a:pPr>
            <a:r>
              <a:rPr lang="en-US" altLang="da-DK" dirty="0"/>
              <a:t>Berlin Declaration on Open Access to Knowledge in the Sciences and Humanities (2003) </a:t>
            </a:r>
          </a:p>
          <a:p>
            <a:pPr lvl="1">
              <a:defRPr/>
            </a:pPr>
            <a:r>
              <a:rPr lang="en-US" altLang="da-DK" dirty="0" err="1"/>
              <a:t>Betheseda</a:t>
            </a:r>
            <a:r>
              <a:rPr lang="en-US" altLang="da-DK" dirty="0"/>
              <a:t> Statement on Open Access Publishing (2003)</a:t>
            </a:r>
          </a:p>
          <a:p>
            <a:pPr lvl="1">
              <a:defRPr/>
            </a:pPr>
            <a:r>
              <a:rPr lang="en-US" altLang="da-DK" dirty="0"/>
              <a:t>and many more</a:t>
            </a:r>
          </a:p>
          <a:p>
            <a:pPr lvl="1">
              <a:defRPr/>
            </a:pPr>
            <a:r>
              <a:rPr lang="en-US" altLang="da-DK" dirty="0"/>
              <a:t>in general: </a:t>
            </a:r>
          </a:p>
          <a:p>
            <a:pPr lvl="2">
              <a:defRPr/>
            </a:pPr>
            <a:r>
              <a:rPr lang="en-US" altLang="da-DK" dirty="0"/>
              <a:t>soft recommendations</a:t>
            </a:r>
          </a:p>
          <a:p>
            <a:pPr lvl="2">
              <a:defRPr/>
            </a:pPr>
            <a:r>
              <a:rPr lang="en-US" altLang="da-DK" dirty="0"/>
              <a:t>allowing embargoes</a:t>
            </a:r>
          </a:p>
          <a:p>
            <a:pPr>
              <a:defRPr/>
            </a:pPr>
            <a:endParaRPr lang="en-US" altLang="da-DK" dirty="0"/>
          </a:p>
          <a:p>
            <a:pPr>
              <a:defRPr/>
            </a:pPr>
            <a:endParaRPr lang="en-US" altLang="da-DK" dirty="0"/>
          </a:p>
          <a:p>
            <a:pPr>
              <a:defRPr/>
            </a:pPr>
            <a:endParaRPr lang="en-US" altLang="da-DK" dirty="0"/>
          </a:p>
          <a:p>
            <a:pPr>
              <a:defRPr/>
            </a:pPr>
            <a:endParaRPr lang="en-US" alt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0BC166F-6E5D-471B-A423-58ACDD3AF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82247"/>
            <a:ext cx="370668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89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a-DK" altLang="da-DK" dirty="0"/>
              <a:t>Agenda</a:t>
            </a:r>
          </a:p>
        </p:txBody>
      </p:sp>
      <p:sp>
        <p:nvSpPr>
          <p:cNvPr id="49155" name="Pladsholder til tekst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da-DK" dirty="0"/>
              <a:t>Why publish in Open Access?</a:t>
            </a:r>
          </a:p>
          <a:p>
            <a:pPr>
              <a:defRPr/>
            </a:pPr>
            <a:r>
              <a:rPr lang="en-US" altLang="da-DK" dirty="0"/>
              <a:t>How can I identify good Open Access Journals?</a:t>
            </a:r>
          </a:p>
          <a:p>
            <a:pPr>
              <a:defRPr/>
            </a:pPr>
            <a:r>
              <a:rPr lang="en-US" altLang="da-DK" dirty="0">
                <a:solidFill>
                  <a:srgbClr val="FF0000"/>
                </a:solidFill>
              </a:rPr>
              <a:t>About questionable journals</a:t>
            </a:r>
          </a:p>
          <a:p>
            <a:pPr>
              <a:defRPr/>
            </a:pPr>
            <a:r>
              <a:rPr lang="en-US" altLang="da-DK" dirty="0"/>
              <a:t>How DOAJ helps journals make your work visible and get impact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0BC166F-6E5D-471B-A423-58ACDD3AF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82247"/>
            <a:ext cx="370668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19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Questionable</a:t>
            </a:r>
            <a:r>
              <a:rPr lang="da-DK" dirty="0"/>
              <a:t> or </a:t>
            </a:r>
            <a:r>
              <a:rPr lang="da-DK" dirty="0" err="1"/>
              <a:t>unethical</a:t>
            </a:r>
            <a:r>
              <a:rPr lang="da-DK" dirty="0"/>
              <a:t> </a:t>
            </a:r>
            <a:r>
              <a:rPr lang="da-DK" dirty="0" err="1"/>
              <a:t>publishers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66121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06687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Questionable publishing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a phenomenon that is specific to Open Access publishing!</a:t>
            </a:r>
            <a:br>
              <a:rPr lang="en-US" dirty="0"/>
            </a:b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790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4248472"/>
          </a:xfrm>
        </p:spPr>
        <p:txBody>
          <a:bodyPr>
            <a:normAutofit fontScale="90000"/>
          </a:bodyPr>
          <a:lstStyle/>
          <a:p>
            <a:r>
              <a:rPr lang="en-US" dirty="0"/>
              <a:t>Our definition:</a:t>
            </a:r>
            <a:br>
              <a:rPr lang="en-US" dirty="0"/>
            </a:br>
            <a:r>
              <a:rPr lang="en-US" dirty="0"/>
              <a:t>Questionable publishers is publishers, who are </a:t>
            </a:r>
            <a:r>
              <a:rPr lang="en-US" dirty="0">
                <a:solidFill>
                  <a:srgbClr val="FF0000"/>
                </a:solidFill>
              </a:rPr>
              <a:t>not living up </a:t>
            </a:r>
            <a:r>
              <a:rPr lang="en-US" dirty="0"/>
              <a:t>to reasonable standards in terms of </a:t>
            </a:r>
            <a:r>
              <a:rPr lang="en-US" dirty="0">
                <a:solidFill>
                  <a:srgbClr val="FF0000"/>
                </a:solidFill>
              </a:rPr>
              <a:t>content, services, transparency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business behavior</a:t>
            </a:r>
            <a:r>
              <a:rPr lang="en-US" dirty="0"/>
              <a:t>.</a:t>
            </a:r>
            <a:br>
              <a:rPr lang="en-US" sz="4800" dirty="0"/>
            </a:br>
            <a:r>
              <a:rPr lang="en-US" dirty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0172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a-DK" dirty="0"/>
              <a:t>The Drivers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researchers </a:t>
            </a:r>
            <a:r>
              <a:rPr lang="da-DK" dirty="0" err="1"/>
              <a:t>publishing</a:t>
            </a:r>
            <a:r>
              <a:rPr lang="da-DK" dirty="0"/>
              <a:t> in </a:t>
            </a:r>
            <a:r>
              <a:rPr lang="da-DK" dirty="0" err="1"/>
              <a:t>questionable</a:t>
            </a:r>
            <a:r>
              <a:rPr lang="da-DK" dirty="0"/>
              <a:t> journals?</a:t>
            </a:r>
          </a:p>
          <a:p>
            <a:pPr lvl="1"/>
            <a:r>
              <a:rPr lang="da-DK" dirty="0"/>
              <a:t>Ignorance – </a:t>
            </a:r>
            <a:r>
              <a:rPr lang="da-DK" dirty="0" err="1"/>
              <a:t>lack</a:t>
            </a:r>
            <a:r>
              <a:rPr lang="da-DK" dirty="0"/>
              <a:t> of attention to the </a:t>
            </a:r>
            <a:r>
              <a:rPr lang="da-DK" dirty="0" err="1"/>
              <a:t>faith</a:t>
            </a:r>
            <a:r>
              <a:rPr lang="da-DK" dirty="0"/>
              <a:t> of the </a:t>
            </a:r>
            <a:r>
              <a:rPr lang="da-DK" dirty="0" err="1"/>
              <a:t>paper</a:t>
            </a:r>
            <a:endParaRPr lang="da-DK" dirty="0"/>
          </a:p>
          <a:p>
            <a:pPr lvl="1"/>
            <a:r>
              <a:rPr lang="da-DK" dirty="0"/>
              <a:t>Aggressive marketing </a:t>
            </a:r>
            <a:r>
              <a:rPr lang="da-DK" dirty="0" err="1"/>
              <a:t>cheats</a:t>
            </a:r>
            <a:r>
              <a:rPr lang="da-DK" dirty="0"/>
              <a:t> researchers</a:t>
            </a:r>
          </a:p>
          <a:p>
            <a:pPr lvl="1"/>
            <a:r>
              <a:rPr lang="da-DK" dirty="0" err="1"/>
              <a:t>Publish</a:t>
            </a:r>
            <a:r>
              <a:rPr lang="da-DK" dirty="0"/>
              <a:t> or </a:t>
            </a:r>
            <a:r>
              <a:rPr lang="da-DK" dirty="0" err="1"/>
              <a:t>Perish</a:t>
            </a:r>
            <a:r>
              <a:rPr lang="da-DK" dirty="0"/>
              <a:t> – </a:t>
            </a:r>
            <a:r>
              <a:rPr lang="da-DK" dirty="0" err="1"/>
              <a:t>get</a:t>
            </a:r>
            <a:r>
              <a:rPr lang="da-DK" dirty="0"/>
              <a:t> </a:t>
            </a:r>
            <a:r>
              <a:rPr lang="da-DK" dirty="0" err="1"/>
              <a:t>something</a:t>
            </a:r>
            <a:r>
              <a:rPr lang="da-DK" dirty="0"/>
              <a:t> on </a:t>
            </a:r>
            <a:r>
              <a:rPr lang="da-DK" dirty="0" err="1"/>
              <a:t>my</a:t>
            </a:r>
            <a:r>
              <a:rPr lang="da-DK" dirty="0"/>
              <a:t> C.V. – </a:t>
            </a:r>
            <a:r>
              <a:rPr lang="da-DK" dirty="0" err="1"/>
              <a:t>subito</a:t>
            </a:r>
            <a:r>
              <a:rPr lang="da-DK" dirty="0"/>
              <a:t>! – </a:t>
            </a:r>
            <a:r>
              <a:rPr lang="da-DK" dirty="0" err="1"/>
              <a:t>pays</a:t>
            </a:r>
            <a:r>
              <a:rPr lang="da-DK" dirty="0"/>
              <a:t> </a:t>
            </a:r>
            <a:r>
              <a:rPr lang="da-DK" dirty="0" err="1"/>
              <a:t>off</a:t>
            </a:r>
            <a:r>
              <a:rPr lang="da-DK" dirty="0"/>
              <a:t>!</a:t>
            </a:r>
          </a:p>
          <a:p>
            <a:pPr lvl="1"/>
            <a:r>
              <a:rPr lang="da-DK" dirty="0"/>
              <a:t>Research </a:t>
            </a:r>
            <a:r>
              <a:rPr lang="da-DK" dirty="0" err="1"/>
              <a:t>Assessment</a:t>
            </a:r>
            <a:r>
              <a:rPr lang="da-DK" dirty="0"/>
              <a:t> – decision </a:t>
            </a:r>
            <a:r>
              <a:rPr lang="da-DK" dirty="0" err="1"/>
              <a:t>makers</a:t>
            </a:r>
            <a:r>
              <a:rPr lang="da-DK" dirty="0"/>
              <a:t> </a:t>
            </a:r>
            <a:r>
              <a:rPr lang="da-DK" dirty="0" err="1"/>
              <a:t>counting</a:t>
            </a:r>
            <a:r>
              <a:rPr lang="da-DK" dirty="0"/>
              <a:t> </a:t>
            </a:r>
            <a:r>
              <a:rPr lang="da-DK" dirty="0" err="1"/>
              <a:t>beans</a:t>
            </a:r>
            <a:r>
              <a:rPr lang="da-DK" dirty="0"/>
              <a:t>!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65183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da-DK" dirty="0" err="1"/>
              <a:t>Reducing</a:t>
            </a:r>
            <a:r>
              <a:rPr lang="da-DK" dirty="0"/>
              <a:t> the </a:t>
            </a:r>
            <a:br>
              <a:rPr lang="da-DK" dirty="0"/>
            </a:br>
            <a:r>
              <a:rPr lang="da-DK" dirty="0" err="1"/>
              <a:t>attraction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Research managers/</a:t>
            </a:r>
            <a:r>
              <a:rPr lang="da-DK" dirty="0" err="1"/>
              <a:t>funders</a:t>
            </a:r>
            <a:r>
              <a:rPr lang="da-DK" dirty="0"/>
              <a:t>/decision </a:t>
            </a:r>
            <a:r>
              <a:rPr lang="da-DK" dirty="0" err="1"/>
              <a:t>makers</a:t>
            </a:r>
            <a:r>
              <a:rPr lang="da-DK" dirty="0"/>
              <a:t>:</a:t>
            </a:r>
          </a:p>
          <a:p>
            <a:pPr lvl="1"/>
            <a:r>
              <a:rPr lang="da-DK" dirty="0"/>
              <a:t>Research </a:t>
            </a:r>
            <a:r>
              <a:rPr lang="da-DK" dirty="0" err="1"/>
              <a:t>assessment</a:t>
            </a:r>
            <a:r>
              <a:rPr lang="da-DK" dirty="0"/>
              <a:t> </a:t>
            </a:r>
            <a:r>
              <a:rPr lang="da-DK" dirty="0" err="1"/>
              <a:t>based</a:t>
            </a:r>
            <a:r>
              <a:rPr lang="da-DK" dirty="0"/>
              <a:t> on </a:t>
            </a:r>
            <a:r>
              <a:rPr lang="da-DK" dirty="0" err="1"/>
              <a:t>actual</a:t>
            </a:r>
            <a:r>
              <a:rPr lang="da-DK" dirty="0"/>
              <a:t> </a:t>
            </a:r>
            <a:r>
              <a:rPr lang="da-DK" dirty="0" err="1"/>
              <a:t>assessment</a:t>
            </a:r>
            <a:r>
              <a:rPr lang="da-DK" dirty="0"/>
              <a:t> of the research!!</a:t>
            </a:r>
          </a:p>
          <a:p>
            <a:pPr lvl="1"/>
            <a:r>
              <a:rPr lang="da-DK" dirty="0"/>
              <a:t>OA-</a:t>
            </a:r>
            <a:r>
              <a:rPr lang="da-DK" dirty="0" err="1"/>
              <a:t>publishing</a:t>
            </a:r>
            <a:r>
              <a:rPr lang="da-DK" dirty="0"/>
              <a:t> </a:t>
            </a:r>
            <a:r>
              <a:rPr lang="da-DK" dirty="0" err="1"/>
              <a:t>mandates</a:t>
            </a:r>
            <a:endParaRPr lang="da-DK" dirty="0"/>
          </a:p>
          <a:p>
            <a:pPr lvl="1"/>
            <a:r>
              <a:rPr lang="da-DK" dirty="0"/>
              <a:t>Lists of </a:t>
            </a:r>
            <a:r>
              <a:rPr lang="da-DK" dirty="0" err="1"/>
              <a:t>accredited</a:t>
            </a:r>
            <a:r>
              <a:rPr lang="da-DK" dirty="0"/>
              <a:t> </a:t>
            </a:r>
            <a:r>
              <a:rPr lang="da-DK" dirty="0" err="1"/>
              <a:t>publishing</a:t>
            </a:r>
            <a:r>
              <a:rPr lang="da-DK" dirty="0"/>
              <a:t> </a:t>
            </a:r>
            <a:r>
              <a:rPr lang="da-DK" dirty="0" err="1"/>
              <a:t>channels</a:t>
            </a:r>
            <a:r>
              <a:rPr lang="da-DK" dirty="0"/>
              <a:t>!?</a:t>
            </a:r>
          </a:p>
          <a:p>
            <a:r>
              <a:rPr lang="da-DK" dirty="0"/>
              <a:t>Professors/PI/research managers:</a:t>
            </a:r>
          </a:p>
          <a:p>
            <a:pPr lvl="1"/>
            <a:r>
              <a:rPr lang="da-DK" dirty="0"/>
              <a:t>Make </a:t>
            </a:r>
            <a:r>
              <a:rPr lang="da-DK" dirty="0">
                <a:solidFill>
                  <a:srgbClr val="FF0000"/>
                </a:solidFill>
              </a:rPr>
              <a:t>Publishing </a:t>
            </a:r>
            <a:r>
              <a:rPr lang="da-DK" dirty="0" err="1">
                <a:solidFill>
                  <a:srgbClr val="FF0000"/>
                </a:solidFill>
              </a:rPr>
              <a:t>Literacy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/>
              <a:t>an integral part of (</a:t>
            </a:r>
            <a:r>
              <a:rPr lang="da-DK" dirty="0" err="1"/>
              <a:t>training</a:t>
            </a:r>
            <a:r>
              <a:rPr lang="da-DK" dirty="0"/>
              <a:t> in) Research </a:t>
            </a:r>
            <a:r>
              <a:rPr lang="da-DK" dirty="0" err="1"/>
              <a:t>Integrity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53915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4248472"/>
          </a:xfrm>
        </p:spPr>
        <p:txBody>
          <a:bodyPr>
            <a:normAutofit/>
          </a:bodyPr>
          <a:lstStyle/>
          <a:p>
            <a:r>
              <a:rPr lang="en-US" dirty="0"/>
              <a:t>How to spot Questionable Publishers/Journals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1930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a-DK" sz="4000" dirty="0"/>
              <a:t>The 5 </a:t>
            </a:r>
            <a:r>
              <a:rPr lang="da-DK" sz="4000" dirty="0" err="1"/>
              <a:t>minute</a:t>
            </a:r>
            <a:r>
              <a:rPr lang="da-DK" sz="4000" dirty="0"/>
              <a:t> check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Competent web-site?</a:t>
            </a:r>
            <a:endParaRPr lang="da-DK" dirty="0"/>
          </a:p>
          <a:p>
            <a:r>
              <a:rPr lang="en-US" dirty="0"/>
              <a:t>Mass e-mails asking for editors and submissions?</a:t>
            </a:r>
            <a:endParaRPr lang="da-DK" dirty="0"/>
          </a:p>
          <a:p>
            <a:r>
              <a:rPr lang="en-US" dirty="0"/>
              <a:t>In the DOAJ? – if not: worrying</a:t>
            </a:r>
            <a:endParaRPr lang="da-DK" dirty="0"/>
          </a:p>
          <a:p>
            <a:r>
              <a:rPr lang="en-US" dirty="0"/>
              <a:t>Usage statistics?</a:t>
            </a:r>
            <a:endParaRPr lang="da-DK" dirty="0"/>
          </a:p>
          <a:p>
            <a:r>
              <a:rPr lang="en-US" dirty="0"/>
              <a:t>Stable in the discipline?</a:t>
            </a:r>
            <a:r>
              <a:rPr lang="da-DK" dirty="0"/>
              <a:t> </a:t>
            </a:r>
          </a:p>
          <a:p>
            <a:r>
              <a:rPr lang="en-US" dirty="0"/>
              <a:t>Misspelled journal titles?</a:t>
            </a:r>
            <a:endParaRPr lang="da-DK" dirty="0"/>
          </a:p>
          <a:p>
            <a:r>
              <a:rPr lang="en-US" dirty="0"/>
              <a:t>Journal launch dates – many at the same time?</a:t>
            </a:r>
          </a:p>
          <a:p>
            <a:r>
              <a:rPr lang="en-US" dirty="0"/>
              <a:t>Empty shells- no/few articles?</a:t>
            </a:r>
            <a:endParaRPr lang="da-DK" dirty="0"/>
          </a:p>
          <a:p>
            <a:endParaRPr lang="en-US" sz="1800" dirty="0"/>
          </a:p>
          <a:p>
            <a:r>
              <a:rPr lang="en-US" sz="1800" dirty="0"/>
              <a:t>Check list from </a:t>
            </a:r>
            <a:r>
              <a:rPr lang="en-US" sz="1800" dirty="0" err="1"/>
              <a:t>Gavia</a:t>
            </a:r>
            <a:r>
              <a:rPr lang="en-US" sz="1800" dirty="0"/>
              <a:t> Library (the library loon) -http://gavialib.com/2012/04/assessing-the-</a:t>
            </a:r>
            <a:r>
              <a:rPr lang="en-US" sz="1800" dirty="0" err="1"/>
              <a:t>scamminess</a:t>
            </a:r>
            <a:r>
              <a:rPr lang="en-US" sz="1800" dirty="0"/>
              <a:t>-of-a-purported-open-access-publisher/– </a:t>
            </a:r>
            <a:r>
              <a:rPr lang="en-US" sz="1800" dirty="0" err="1"/>
              <a:t>april</a:t>
            </a:r>
            <a:r>
              <a:rPr lang="en-US" sz="1800" dirty="0"/>
              <a:t> 2012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1017268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a-DK" dirty="0"/>
              <a:t>The 5 </a:t>
            </a:r>
            <a:r>
              <a:rPr lang="da-DK" dirty="0" err="1"/>
              <a:t>minute</a:t>
            </a:r>
            <a:r>
              <a:rPr lang="da-DK" dirty="0"/>
              <a:t> check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Regularly publishing?</a:t>
            </a:r>
            <a:endParaRPr lang="da-DK" dirty="0"/>
          </a:p>
          <a:p>
            <a:r>
              <a:rPr lang="en-US" dirty="0"/>
              <a:t>Many “Edited volumes”?</a:t>
            </a:r>
            <a:r>
              <a:rPr lang="da-DK" dirty="0"/>
              <a:t> </a:t>
            </a:r>
          </a:p>
          <a:p>
            <a:r>
              <a:rPr lang="en-US" dirty="0"/>
              <a:t>Quality of writing, copyediting and typesetting?</a:t>
            </a:r>
            <a:endParaRPr lang="da-DK" dirty="0"/>
          </a:p>
          <a:p>
            <a:r>
              <a:rPr lang="en-US" dirty="0"/>
              <a:t>Archiving arrangement?</a:t>
            </a:r>
            <a:endParaRPr lang="da-DK" dirty="0"/>
          </a:p>
          <a:p>
            <a:r>
              <a:rPr lang="en-US" dirty="0"/>
              <a:t>Editorial Board – identifiable?</a:t>
            </a:r>
            <a:endParaRPr lang="da-DK" dirty="0"/>
          </a:p>
          <a:p>
            <a:r>
              <a:rPr lang="en-US" dirty="0"/>
              <a:t>Other financial support – only relying on APCs?</a:t>
            </a:r>
            <a:endParaRPr lang="da-DK" dirty="0"/>
          </a:p>
          <a:p>
            <a:r>
              <a:rPr lang="en-US" dirty="0"/>
              <a:t>Relevant Advertising?</a:t>
            </a:r>
            <a:endParaRPr lang="da-DK" dirty="0"/>
          </a:p>
          <a:p>
            <a:r>
              <a:rPr lang="en-US" dirty="0"/>
              <a:t>Running many/expensive conferences? 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85001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a-DK" sz="4000" dirty="0"/>
              <a:t>How </a:t>
            </a:r>
            <a:r>
              <a:rPr lang="da-DK" sz="4000" dirty="0" err="1"/>
              <a:t>we</a:t>
            </a:r>
            <a:r>
              <a:rPr lang="da-DK" sz="4000" dirty="0"/>
              <a:t> spot </a:t>
            </a:r>
            <a:r>
              <a:rPr lang="da-DK" sz="4000" dirty="0" err="1"/>
              <a:t>them</a:t>
            </a:r>
            <a:r>
              <a:rPr lang="da-DK" sz="4000" dirty="0"/>
              <a:t>!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300" dirty="0">
                <a:ea typeface="Calibri"/>
                <a:cs typeface="Calibri"/>
                <a:sym typeface="Calibri"/>
              </a:rPr>
              <a:t>How does DOAJ detect questionable journals?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endParaRPr lang="en-US" sz="3300" dirty="0"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300" dirty="0">
                <a:ea typeface="Calibri"/>
                <a:cs typeface="Calibri"/>
                <a:sym typeface="Calibri"/>
              </a:rPr>
              <a:t>Our approach is based on: 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endParaRPr lang="en-US" sz="3300" dirty="0">
              <a:ea typeface="Calibri"/>
              <a:cs typeface="Calibri"/>
              <a:sym typeface="Calibri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300" dirty="0">
                <a:ea typeface="Calibri"/>
                <a:cs typeface="Calibri"/>
                <a:sym typeface="Calibri"/>
              </a:rPr>
              <a:t>the Principles of Transparency and Best Practice in Scholarly Publishing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US" sz="1200" b="1" dirty="0">
              <a:ea typeface="Calibri"/>
              <a:cs typeface="Calibri"/>
              <a:sym typeface="Calibri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342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a-DK" altLang="da-DK" dirty="0"/>
              <a:t> </a:t>
            </a:r>
          </a:p>
        </p:txBody>
      </p:sp>
      <p:sp>
        <p:nvSpPr>
          <p:cNvPr id="49155" name="Pladsholder til tekst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da-DK" dirty="0"/>
              <a:t>Over the years many organizations and research funders have pushed for Open Access</a:t>
            </a:r>
          </a:p>
          <a:p>
            <a:pPr lvl="1">
              <a:defRPr/>
            </a:pPr>
            <a:r>
              <a:rPr lang="en-US" altLang="da-DK" dirty="0"/>
              <a:t>EU – framework </a:t>
            </a:r>
            <a:r>
              <a:rPr lang="en-US" altLang="da-DK" dirty="0" err="1"/>
              <a:t>programmes</a:t>
            </a:r>
            <a:r>
              <a:rPr lang="en-US" altLang="da-DK" dirty="0"/>
              <a:t> – FP7 – Horizon 2020 etc.</a:t>
            </a:r>
          </a:p>
          <a:p>
            <a:pPr lvl="1">
              <a:defRPr/>
            </a:pPr>
            <a:r>
              <a:rPr lang="en-US" altLang="da-DK" dirty="0"/>
              <a:t>Science Europe</a:t>
            </a:r>
          </a:p>
          <a:p>
            <a:pPr lvl="1">
              <a:defRPr/>
            </a:pPr>
            <a:r>
              <a:rPr lang="en-US" altLang="da-DK" dirty="0"/>
              <a:t>Various National Research Councils (incl. DFG)</a:t>
            </a:r>
          </a:p>
          <a:p>
            <a:pPr lvl="1">
              <a:defRPr/>
            </a:pPr>
            <a:r>
              <a:rPr lang="en-US" altLang="da-DK" dirty="0"/>
              <a:t>OA2020</a:t>
            </a:r>
          </a:p>
          <a:p>
            <a:pPr lvl="1">
              <a:defRPr/>
            </a:pPr>
            <a:r>
              <a:rPr lang="en-US" altLang="da-DK" dirty="0" err="1"/>
              <a:t>cOAlition</a:t>
            </a:r>
            <a:r>
              <a:rPr lang="en-US" altLang="da-DK" dirty="0"/>
              <a:t> S</a:t>
            </a:r>
          </a:p>
          <a:p>
            <a:pPr lvl="1">
              <a:defRPr/>
            </a:pPr>
            <a:endParaRPr lang="en-US" altLang="da-DK" dirty="0"/>
          </a:p>
          <a:p>
            <a:pPr>
              <a:defRPr/>
            </a:pPr>
            <a:endParaRPr lang="en-US" altLang="da-DK" dirty="0"/>
          </a:p>
          <a:p>
            <a:pPr>
              <a:defRPr/>
            </a:pPr>
            <a:endParaRPr lang="en-US" altLang="da-DK" dirty="0"/>
          </a:p>
          <a:p>
            <a:pPr>
              <a:defRPr/>
            </a:pPr>
            <a:endParaRPr lang="en-US" alt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0BC166F-6E5D-471B-A423-58ACDD3AF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82247"/>
            <a:ext cx="370668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452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a-DK" sz="4000" dirty="0"/>
              <a:t>How </a:t>
            </a:r>
            <a:r>
              <a:rPr lang="da-DK" sz="4000" dirty="0" err="1"/>
              <a:t>we</a:t>
            </a:r>
            <a:r>
              <a:rPr lang="da-DK" sz="4000" dirty="0"/>
              <a:t> spot </a:t>
            </a:r>
            <a:r>
              <a:rPr lang="da-DK" sz="4000" dirty="0" err="1"/>
              <a:t>them</a:t>
            </a:r>
            <a:r>
              <a:rPr lang="da-DK" sz="4000" dirty="0"/>
              <a:t>!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3300" b="1" dirty="0">
                <a:ea typeface="Calibri"/>
                <a:cs typeface="Calibri"/>
                <a:sym typeface="Calibri"/>
              </a:rPr>
              <a:t>How does DOAJ detect questionable journals?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US" sz="1200" b="1" dirty="0"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ea typeface="Calibri"/>
                <a:cs typeface="Calibri"/>
                <a:sym typeface="Calibri"/>
              </a:rPr>
              <a:t>Low publishing quality</a:t>
            </a:r>
          </a:p>
          <a:p>
            <a:pPr marL="628650" lvl="1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ea typeface="Calibri"/>
                <a:cs typeface="Calibri"/>
                <a:sym typeface="Calibri"/>
              </a:rPr>
              <a:t>Journal name, website, fees, peer review, publisher, ownership, volume of articles,  advertisements, prominent soliciting for editors, ambiguous company address, many journals and few articles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ea typeface="Calibri"/>
                <a:cs typeface="Calibri"/>
                <a:sym typeface="Calibri"/>
              </a:rPr>
              <a:t>Low scientific quality </a:t>
            </a:r>
          </a:p>
          <a:p>
            <a:pPr marL="628650" lvl="1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ea typeface="Calibri"/>
                <a:cs typeface="Calibri"/>
                <a:sym typeface="Calibri"/>
              </a:rPr>
              <a:t>focus, format, self-citations, plagiarism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ea typeface="Calibri"/>
                <a:cs typeface="Calibri"/>
                <a:sym typeface="Calibri"/>
              </a:rPr>
              <a:t> Malpractice </a:t>
            </a:r>
          </a:p>
          <a:p>
            <a:pPr marL="628650" lvl="1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ea typeface="Calibri"/>
                <a:cs typeface="Calibri"/>
                <a:sym typeface="Calibri"/>
              </a:rPr>
              <a:t>false claims,  hidden costs, spamming authors, wrong  information,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14215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a-DK" dirty="0"/>
              <a:t>and more….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Inappropriate marketing practices</a:t>
            </a:r>
          </a:p>
          <a:p>
            <a:pPr lvl="1"/>
            <a:r>
              <a:rPr lang="en-US" dirty="0"/>
              <a:t>Spam emails</a:t>
            </a:r>
          </a:p>
          <a:p>
            <a:r>
              <a:rPr lang="en-US" dirty="0"/>
              <a:t>Journal titles with “International”, “American”,  “European” or even “Universal”!!</a:t>
            </a:r>
          </a:p>
          <a:p>
            <a:r>
              <a:rPr lang="en-US" dirty="0"/>
              <a:t>Very broad scope, </a:t>
            </a:r>
            <a:r>
              <a:rPr lang="en-US" dirty="0" err="1"/>
              <a:t>multidiscplinary</a:t>
            </a:r>
            <a:endParaRPr lang="en-US" dirty="0"/>
          </a:p>
          <a:p>
            <a:r>
              <a:rPr lang="en-US" dirty="0"/>
              <a:t>Fake impact factors</a:t>
            </a:r>
          </a:p>
          <a:p>
            <a:r>
              <a:rPr lang="en-US" dirty="0"/>
              <a:t>Advertise very quick publishing</a:t>
            </a:r>
          </a:p>
          <a:p>
            <a:r>
              <a:rPr lang="en-US" dirty="0"/>
              <a:t>Advertise a relative low publication fee </a:t>
            </a:r>
          </a:p>
          <a:p>
            <a:r>
              <a:rPr lang="en-US" dirty="0"/>
              <a:t>No or little quality control of articles </a:t>
            </a:r>
          </a:p>
          <a:p>
            <a:r>
              <a:rPr lang="en-US" dirty="0"/>
              <a:t>Low-standard peer review process or even don’t have peer review at all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23291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a-DK" dirty="0"/>
              <a:t>But!!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the </a:t>
            </a:r>
            <a:r>
              <a:rPr lang="en-US" dirty="0">
                <a:solidFill>
                  <a:srgbClr val="FF0000"/>
                </a:solidFill>
              </a:rPr>
              <a:t>complete</a:t>
            </a:r>
            <a:r>
              <a:rPr lang="en-US" dirty="0"/>
              <a:t> assessment of the journal/publisher that forms the final picture.</a:t>
            </a:r>
          </a:p>
          <a:p>
            <a:r>
              <a:rPr lang="en-US" dirty="0"/>
              <a:t>A minor set of shortcomings isn't enough ”evidence” to label someone a Questionable Publisher.</a:t>
            </a:r>
          </a:p>
          <a:p>
            <a:r>
              <a:rPr lang="en-US" dirty="0"/>
              <a:t>Shortcomings often based on lack of knowledge!</a:t>
            </a:r>
          </a:p>
          <a:p>
            <a:r>
              <a:rPr lang="en-US" dirty="0"/>
              <a:t>We are in it </a:t>
            </a:r>
            <a:r>
              <a:rPr lang="en-US" dirty="0">
                <a:solidFill>
                  <a:srgbClr val="FF0000"/>
                </a:solidFill>
              </a:rPr>
              <a:t>to help honest publishers </a:t>
            </a:r>
            <a:r>
              <a:rPr lang="en-US" dirty="0"/>
              <a:t>do a better job!!</a:t>
            </a:r>
          </a:p>
        </p:txBody>
      </p:sp>
    </p:spTree>
    <p:extLst>
      <p:ext uri="{BB962C8B-B14F-4D97-AF65-F5344CB8AC3E}">
        <p14:creationId xmlns:p14="http://schemas.microsoft.com/office/powerpoint/2010/main" val="17885705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3">
            <a:extLst>
              <a:ext uri="{FF2B5EF4-FFF2-40B4-BE49-F238E27FC236}">
                <a16:creationId xmlns:a16="http://schemas.microsoft.com/office/drawing/2014/main" id="{5212EC68-D6B8-4F70-9CE7-89849EB81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 </a:t>
            </a:r>
          </a:p>
        </p:txBody>
      </p:sp>
      <p:sp>
        <p:nvSpPr>
          <p:cNvPr id="2" name="Undertitel 1">
            <a:extLst>
              <a:ext uri="{FF2B5EF4-FFF2-40B4-BE49-F238E27FC236}">
                <a16:creationId xmlns:a16="http://schemas.microsoft.com/office/drawing/2014/main" id="{953B49F5-AD4C-47B3-84CB-B263698FB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2339588"/>
            <a:ext cx="6400800" cy="3465676"/>
          </a:xfrm>
        </p:spPr>
        <p:txBody>
          <a:bodyPr>
            <a:normAutofit/>
          </a:bodyPr>
          <a:lstStyle/>
          <a:p>
            <a:r>
              <a:rPr lang="da-DK" sz="4800" dirty="0">
                <a:solidFill>
                  <a:schemeClr val="tx1"/>
                </a:solidFill>
              </a:rPr>
              <a:t>More </a:t>
            </a:r>
            <a:r>
              <a:rPr lang="da-DK" sz="4800" dirty="0" err="1">
                <a:solidFill>
                  <a:schemeClr val="tx1"/>
                </a:solidFill>
              </a:rPr>
              <a:t>help</a:t>
            </a:r>
            <a:r>
              <a:rPr lang="da-DK" sz="4800" dirty="0">
                <a:solidFill>
                  <a:schemeClr val="tx1"/>
                </a:solidFill>
              </a:rPr>
              <a:t> to researchers to </a:t>
            </a:r>
            <a:r>
              <a:rPr lang="da-DK" sz="4800" dirty="0" err="1">
                <a:solidFill>
                  <a:schemeClr val="tx1"/>
                </a:solidFill>
              </a:rPr>
              <a:t>avoid</a:t>
            </a:r>
            <a:r>
              <a:rPr lang="da-DK" sz="4800" dirty="0">
                <a:solidFill>
                  <a:schemeClr val="tx1"/>
                </a:solidFill>
              </a:rPr>
              <a:t> </a:t>
            </a:r>
            <a:r>
              <a:rPr lang="da-DK" sz="4800" dirty="0" err="1">
                <a:solidFill>
                  <a:schemeClr val="tx1"/>
                </a:solidFill>
              </a:rPr>
              <a:t>Questionable</a:t>
            </a:r>
            <a:r>
              <a:rPr lang="da-DK" sz="4800" dirty="0">
                <a:solidFill>
                  <a:schemeClr val="tx1"/>
                </a:solidFill>
              </a:rPr>
              <a:t> Publishers</a:t>
            </a:r>
          </a:p>
          <a:p>
            <a:r>
              <a:rPr lang="da-DK" sz="4800" dirty="0" err="1">
                <a:solidFill>
                  <a:schemeClr val="tx1"/>
                </a:solidFill>
              </a:rPr>
              <a:t>It´s</a:t>
            </a:r>
            <a:r>
              <a:rPr lang="da-DK" sz="4800" dirty="0">
                <a:solidFill>
                  <a:schemeClr val="tx1"/>
                </a:solidFill>
              </a:rPr>
              <a:t> </a:t>
            </a:r>
            <a:r>
              <a:rPr lang="da-DK" sz="4800" dirty="0" err="1">
                <a:solidFill>
                  <a:schemeClr val="tx1"/>
                </a:solidFill>
              </a:rPr>
              <a:t>easy</a:t>
            </a:r>
            <a:r>
              <a:rPr lang="da-DK" sz="4800" dirty="0">
                <a:solidFill>
                  <a:schemeClr val="tx1"/>
                </a:solidFill>
              </a:rPr>
              <a:t>: </a:t>
            </a:r>
            <a:r>
              <a:rPr lang="da-DK" sz="4800" dirty="0" err="1">
                <a:solidFill>
                  <a:srgbClr val="FF0000"/>
                </a:solidFill>
              </a:rPr>
              <a:t>think</a:t>
            </a:r>
            <a:r>
              <a:rPr lang="da-DK" sz="4800" dirty="0">
                <a:solidFill>
                  <a:srgbClr val="FF0000"/>
                </a:solidFill>
              </a:rPr>
              <a:t>!!!</a:t>
            </a:r>
          </a:p>
          <a:p>
            <a:endParaRPr lang="da-DK" sz="4800" dirty="0">
              <a:solidFill>
                <a:schemeClr val="tx1"/>
              </a:solidFill>
            </a:endParaRPr>
          </a:p>
          <a:p>
            <a:endParaRPr lang="da-DK" sz="4800" dirty="0">
              <a:solidFill>
                <a:schemeClr val="tx1"/>
              </a:solidFill>
            </a:endParaRP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A1134B4-E775-496E-AA70-8D3E72AC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Lars Bjørnshauge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B5CEAFE0-C178-4C02-A71F-EBD4E03DD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2043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61248"/>
            <a:ext cx="8568952" cy="1064297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825" y="479002"/>
            <a:ext cx="6268325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330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5A278-47AA-45C9-B352-2A2367063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78695"/>
          </a:xfrm>
        </p:spPr>
        <p:txBody>
          <a:bodyPr>
            <a:normAutofit fontScale="90000"/>
          </a:bodyPr>
          <a:lstStyle/>
          <a:p>
            <a:r>
              <a:rPr lang="da-DK" dirty="0">
                <a:hlinkClick r:id="rId2"/>
              </a:rPr>
              <a:t>http://thinkchecksubmit.org/</a:t>
            </a:r>
            <a:br>
              <a:rPr lang="da-DK" dirty="0"/>
            </a:br>
            <a:br>
              <a:rPr lang="da-DK" dirty="0"/>
            </a:br>
            <a:r>
              <a:rPr lang="da-DK" dirty="0"/>
              <a:t>and of </a:t>
            </a:r>
            <a:r>
              <a:rPr lang="da-DK" dirty="0" err="1"/>
              <a:t>course</a:t>
            </a:r>
            <a:r>
              <a:rPr lang="da-DK" dirty="0"/>
              <a:t>:</a:t>
            </a:r>
            <a:br>
              <a:rPr lang="da-DK" dirty="0"/>
            </a:br>
            <a:r>
              <a:rPr lang="da-DK" dirty="0"/>
              <a:t>Check DOAJ – </a:t>
            </a:r>
            <a:r>
              <a:rPr lang="da-DK" dirty="0" err="1"/>
              <a:t>if</a:t>
            </a:r>
            <a:r>
              <a:rPr lang="da-DK" dirty="0"/>
              <a:t> the journals is not </a:t>
            </a:r>
            <a:r>
              <a:rPr lang="da-DK" dirty="0" err="1"/>
              <a:t>listed</a:t>
            </a:r>
            <a:r>
              <a:rPr lang="da-DK" dirty="0"/>
              <a:t>, </a:t>
            </a:r>
            <a:r>
              <a:rPr lang="da-DK" dirty="0" err="1"/>
              <a:t>then</a:t>
            </a:r>
            <a:r>
              <a:rPr lang="da-DK" dirty="0"/>
              <a:t>: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Watch out!!</a:t>
            </a:r>
          </a:p>
        </p:txBody>
      </p:sp>
    </p:spTree>
    <p:extLst>
      <p:ext uri="{BB962C8B-B14F-4D97-AF65-F5344CB8AC3E}">
        <p14:creationId xmlns:p14="http://schemas.microsoft.com/office/powerpoint/2010/main" val="21090837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a-DK" altLang="da-DK" dirty="0"/>
              <a:t>Agenda</a:t>
            </a:r>
          </a:p>
        </p:txBody>
      </p:sp>
      <p:sp>
        <p:nvSpPr>
          <p:cNvPr id="49155" name="Pladsholder til tekst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da-DK" dirty="0"/>
              <a:t>Why publish in Open Access?</a:t>
            </a:r>
          </a:p>
          <a:p>
            <a:pPr>
              <a:defRPr/>
            </a:pPr>
            <a:r>
              <a:rPr lang="en-US" altLang="da-DK" dirty="0"/>
              <a:t>How can I identify good Open Access Journals?</a:t>
            </a:r>
          </a:p>
          <a:p>
            <a:pPr>
              <a:defRPr/>
            </a:pPr>
            <a:r>
              <a:rPr lang="en-US" altLang="da-DK" dirty="0"/>
              <a:t>About questionable journals</a:t>
            </a:r>
          </a:p>
          <a:p>
            <a:pPr>
              <a:defRPr/>
            </a:pPr>
            <a:r>
              <a:rPr lang="en-US" altLang="da-DK" dirty="0">
                <a:solidFill>
                  <a:srgbClr val="FF0000"/>
                </a:solidFill>
              </a:rPr>
              <a:t>How DOAJ helps journals make your work visible and get impact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0BC166F-6E5D-471B-A423-58ACDD3AF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82247"/>
            <a:ext cx="370668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13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6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da-DK" altLang="da-DK" dirty="0" err="1"/>
              <a:t>Dissemination</a:t>
            </a:r>
            <a:r>
              <a:rPr lang="da-DK" altLang="da-DK" dirty="0"/>
              <a:t>!</a:t>
            </a: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1779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347864" y="2420888"/>
            <a:ext cx="2376264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2783780"/>
            <a:ext cx="1771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øjrepil 1"/>
          <p:cNvSpPr/>
          <p:nvPr/>
        </p:nvSpPr>
        <p:spPr>
          <a:xfrm>
            <a:off x="613164" y="3609020"/>
            <a:ext cx="180020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Højrepil 4"/>
          <p:cNvSpPr/>
          <p:nvPr/>
        </p:nvSpPr>
        <p:spPr>
          <a:xfrm>
            <a:off x="613164" y="2279724"/>
            <a:ext cx="180020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588972" y="2962689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Publisher upload </a:t>
            </a:r>
          </a:p>
          <a:p>
            <a:r>
              <a:rPr lang="da-DK" b="1" dirty="0" err="1"/>
              <a:t>article</a:t>
            </a:r>
            <a:r>
              <a:rPr lang="da-DK" b="1" dirty="0"/>
              <a:t> metadata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755576" y="692696"/>
            <a:ext cx="8232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/>
              <a:t>DOAJ is </a:t>
            </a:r>
            <a:r>
              <a:rPr lang="da-DK" sz="3600" dirty="0" err="1"/>
              <a:t>aggregating</a:t>
            </a:r>
            <a:r>
              <a:rPr lang="da-DK" sz="3600" dirty="0"/>
              <a:t> </a:t>
            </a:r>
            <a:r>
              <a:rPr lang="da-DK" sz="3600" dirty="0" err="1"/>
              <a:t>article</a:t>
            </a:r>
            <a:r>
              <a:rPr lang="da-DK" sz="3600" dirty="0"/>
              <a:t> </a:t>
            </a:r>
            <a:r>
              <a:rPr lang="da-DK" sz="3600" dirty="0" err="1"/>
              <a:t>level</a:t>
            </a:r>
            <a:r>
              <a:rPr lang="da-DK" sz="3600" dirty="0"/>
              <a:t> metadata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B5423A2-3DDD-466A-A94B-D583ED734095}"/>
              </a:ext>
            </a:extLst>
          </p:cNvPr>
          <p:cNvSpPr/>
          <p:nvPr/>
        </p:nvSpPr>
        <p:spPr>
          <a:xfrm>
            <a:off x="2229408" y="4759407"/>
            <a:ext cx="5284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800" dirty="0"/>
              <a:t>3.350.000 </a:t>
            </a:r>
            <a:r>
              <a:rPr lang="da-DK" sz="2800" dirty="0" err="1"/>
              <a:t>article</a:t>
            </a:r>
            <a:r>
              <a:rPr lang="da-DK" sz="2800" dirty="0"/>
              <a:t> metadata </a:t>
            </a:r>
            <a:r>
              <a:rPr lang="da-DK" sz="2800" dirty="0" err="1"/>
              <a:t>records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7620266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347864" y="2420888"/>
            <a:ext cx="2376264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2783780"/>
            <a:ext cx="1771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øjrepil 1"/>
          <p:cNvSpPr/>
          <p:nvPr/>
        </p:nvSpPr>
        <p:spPr>
          <a:xfrm rot="8795827">
            <a:off x="1557595" y="4219186"/>
            <a:ext cx="180020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Højrepil 4"/>
          <p:cNvSpPr/>
          <p:nvPr/>
        </p:nvSpPr>
        <p:spPr>
          <a:xfrm rot="10800000">
            <a:off x="1403648" y="2888939"/>
            <a:ext cx="180020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Højrepil 5"/>
          <p:cNvSpPr/>
          <p:nvPr/>
        </p:nvSpPr>
        <p:spPr>
          <a:xfrm rot="12539897">
            <a:off x="1511660" y="1535025"/>
            <a:ext cx="180020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Højrepil 6"/>
          <p:cNvSpPr/>
          <p:nvPr/>
        </p:nvSpPr>
        <p:spPr>
          <a:xfrm rot="1455908">
            <a:off x="5922494" y="4006076"/>
            <a:ext cx="180020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Højrepil 7"/>
          <p:cNvSpPr/>
          <p:nvPr/>
        </p:nvSpPr>
        <p:spPr>
          <a:xfrm>
            <a:off x="6084168" y="2868425"/>
            <a:ext cx="180020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Højrepil 8"/>
          <p:cNvSpPr/>
          <p:nvPr/>
        </p:nvSpPr>
        <p:spPr>
          <a:xfrm rot="19279204">
            <a:off x="5597478" y="1467702"/>
            <a:ext cx="180020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3230270" y="842151"/>
            <a:ext cx="2263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b="1" dirty="0"/>
              <a:t>Harvesting data </a:t>
            </a:r>
          </a:p>
          <a:p>
            <a:pPr algn="ctr"/>
            <a:r>
              <a:rPr lang="da-DK" sz="2400" b="1" dirty="0"/>
              <a:t>from DOAJ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3270811" y="4119108"/>
            <a:ext cx="260237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b="1" dirty="0"/>
              <a:t>To </a:t>
            </a:r>
          </a:p>
          <a:p>
            <a:pPr algn="ctr"/>
            <a:r>
              <a:rPr lang="da-DK" sz="2400" b="1" dirty="0"/>
              <a:t>Library Systems, </a:t>
            </a:r>
          </a:p>
          <a:p>
            <a:pPr algn="ctr"/>
            <a:r>
              <a:rPr lang="da-DK" sz="2400" b="1" dirty="0" err="1"/>
              <a:t>Discovery</a:t>
            </a:r>
            <a:r>
              <a:rPr lang="da-DK" sz="2400" b="1" dirty="0"/>
              <a:t> Services </a:t>
            </a:r>
          </a:p>
          <a:p>
            <a:pPr algn="ctr"/>
            <a:r>
              <a:rPr lang="da-DK" sz="2400" b="1" dirty="0" err="1"/>
              <a:t>etc</a:t>
            </a:r>
            <a:endParaRPr lang="da-DK" sz="2400" b="1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318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                                 </a:t>
            </a:r>
            <a:r>
              <a:rPr lang="da-DK" sz="4000" dirty="0" err="1"/>
              <a:t>Impatience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Increasingly</a:t>
            </a:r>
            <a:r>
              <a:rPr lang="da-DK" dirty="0"/>
              <a:t> </a:t>
            </a:r>
            <a:r>
              <a:rPr lang="da-DK" dirty="0" err="1"/>
              <a:t>some</a:t>
            </a:r>
            <a:r>
              <a:rPr lang="da-DK" dirty="0"/>
              <a:t> of the </a:t>
            </a:r>
            <a:r>
              <a:rPr lang="da-DK" dirty="0" err="1"/>
              <a:t>important</a:t>
            </a:r>
            <a:r>
              <a:rPr lang="da-DK" dirty="0"/>
              <a:t> stakeholders issue </a:t>
            </a:r>
            <a:r>
              <a:rPr lang="da-DK" dirty="0" err="1"/>
              <a:t>stronger</a:t>
            </a:r>
            <a:r>
              <a:rPr lang="da-DK" dirty="0"/>
              <a:t> Open Access </a:t>
            </a:r>
            <a:r>
              <a:rPr lang="da-DK" dirty="0" err="1"/>
              <a:t>mandates</a:t>
            </a:r>
            <a:r>
              <a:rPr lang="da-DK" dirty="0"/>
              <a:t> – and </a:t>
            </a:r>
            <a:r>
              <a:rPr lang="da-DK" dirty="0" err="1"/>
              <a:t>they</a:t>
            </a:r>
            <a:r>
              <a:rPr lang="da-DK" dirty="0"/>
              <a:t> give </a:t>
            </a:r>
            <a:r>
              <a:rPr lang="da-DK" dirty="0" err="1"/>
              <a:t>preference</a:t>
            </a:r>
            <a:r>
              <a:rPr lang="da-DK" dirty="0"/>
              <a:t> to real OA! </a:t>
            </a:r>
          </a:p>
          <a:p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want</a:t>
            </a:r>
            <a:r>
              <a:rPr lang="da-DK" dirty="0"/>
              <a:t> to </a:t>
            </a:r>
            <a:r>
              <a:rPr lang="da-DK" dirty="0" err="1"/>
              <a:t>see</a:t>
            </a:r>
            <a:r>
              <a:rPr lang="da-DK" dirty="0"/>
              <a:t> real OA </a:t>
            </a:r>
            <a:r>
              <a:rPr lang="da-DK" dirty="0" err="1"/>
              <a:t>happen</a:t>
            </a:r>
            <a:r>
              <a:rPr lang="da-DK" dirty="0"/>
              <a:t> </a:t>
            </a:r>
            <a:r>
              <a:rPr lang="da-DK" dirty="0" err="1"/>
              <a:t>now</a:t>
            </a:r>
            <a:endParaRPr lang="da-DK" dirty="0"/>
          </a:p>
          <a:p>
            <a:r>
              <a:rPr lang="da-DK" dirty="0" err="1"/>
              <a:t>Stronger</a:t>
            </a:r>
            <a:r>
              <a:rPr lang="da-DK" dirty="0"/>
              <a:t> </a:t>
            </a:r>
            <a:r>
              <a:rPr lang="da-DK" dirty="0" err="1"/>
              <a:t>requirements</a:t>
            </a:r>
            <a:r>
              <a:rPr lang="da-DK" dirty="0"/>
              <a:t> – no embargos – no </a:t>
            </a:r>
            <a:r>
              <a:rPr lang="da-DK" dirty="0" err="1"/>
              <a:t>writing</a:t>
            </a:r>
            <a:r>
              <a:rPr lang="da-DK" dirty="0"/>
              <a:t> </a:t>
            </a:r>
            <a:r>
              <a:rPr lang="da-DK" dirty="0" err="1"/>
              <a:t>away</a:t>
            </a:r>
            <a:r>
              <a:rPr lang="da-DK" dirty="0"/>
              <a:t> copyright to the </a:t>
            </a:r>
            <a:r>
              <a:rPr lang="da-DK" dirty="0" err="1"/>
              <a:t>publishers</a:t>
            </a:r>
            <a:r>
              <a:rPr lang="da-DK" dirty="0"/>
              <a:t>, </a:t>
            </a:r>
            <a:r>
              <a:rPr lang="da-DK" dirty="0" err="1"/>
              <a:t>extensive</a:t>
            </a:r>
            <a:r>
              <a:rPr lang="da-DK" dirty="0"/>
              <a:t> </a:t>
            </a:r>
            <a:r>
              <a:rPr lang="da-DK" dirty="0" err="1"/>
              <a:t>reuse</a:t>
            </a:r>
            <a:r>
              <a:rPr lang="da-DK" dirty="0"/>
              <a:t> </a:t>
            </a:r>
            <a:r>
              <a:rPr lang="da-DK" dirty="0" err="1"/>
              <a:t>rights</a:t>
            </a:r>
            <a:r>
              <a:rPr lang="da-DK" dirty="0"/>
              <a:t> etc.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lang="da-DK" dirty="0"/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CB6F123E-8E91-4E60-8B42-86B326D42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DOAJ data (journal data and </a:t>
            </a:r>
            <a:r>
              <a:rPr lang="da-DK" dirty="0" err="1"/>
              <a:t>article</a:t>
            </a:r>
            <a:r>
              <a:rPr lang="da-DK" dirty="0"/>
              <a:t> </a:t>
            </a:r>
            <a:r>
              <a:rPr lang="da-DK" dirty="0" err="1"/>
              <a:t>level</a:t>
            </a:r>
            <a:r>
              <a:rPr lang="da-DK" dirty="0"/>
              <a:t> metadata) </a:t>
            </a:r>
            <a:r>
              <a:rPr lang="da-DK" dirty="0" err="1"/>
              <a:t>are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picked</a:t>
            </a:r>
            <a:r>
              <a:rPr lang="da-DK" dirty="0"/>
              <a:t> up by all major </a:t>
            </a:r>
            <a:r>
              <a:rPr lang="da-DK" dirty="0" err="1"/>
              <a:t>search</a:t>
            </a:r>
            <a:r>
              <a:rPr lang="da-DK" dirty="0"/>
              <a:t> </a:t>
            </a:r>
            <a:r>
              <a:rPr lang="da-DK" dirty="0" err="1"/>
              <a:t>engines</a:t>
            </a:r>
            <a:r>
              <a:rPr lang="da-DK" dirty="0"/>
              <a:t> (Google </a:t>
            </a:r>
            <a:r>
              <a:rPr lang="da-DK" dirty="0" err="1"/>
              <a:t>etc</a:t>
            </a:r>
            <a:r>
              <a:rPr lang="da-DK" dirty="0"/>
              <a:t>)</a:t>
            </a:r>
          </a:p>
          <a:p>
            <a:pPr lvl="1"/>
            <a:r>
              <a:rPr lang="da-DK" dirty="0"/>
              <a:t>Integrated in all major </a:t>
            </a:r>
            <a:r>
              <a:rPr lang="da-DK" dirty="0" err="1"/>
              <a:t>discovery</a:t>
            </a:r>
            <a:r>
              <a:rPr lang="da-DK" dirty="0"/>
              <a:t> services and </a:t>
            </a:r>
            <a:r>
              <a:rPr lang="da-DK" dirty="0" err="1"/>
              <a:t>indexes</a:t>
            </a:r>
            <a:endParaRPr lang="da-DK" dirty="0"/>
          </a:p>
          <a:p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means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the journals </a:t>
            </a:r>
            <a:r>
              <a:rPr lang="da-DK" dirty="0" err="1"/>
              <a:t>listed</a:t>
            </a:r>
            <a:r>
              <a:rPr lang="da-DK" dirty="0"/>
              <a:t> in DOAJ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appear</a:t>
            </a:r>
            <a:r>
              <a:rPr lang="da-DK" dirty="0"/>
              <a:t> in </a:t>
            </a:r>
            <a:r>
              <a:rPr lang="da-DK" dirty="0" err="1"/>
              <a:t>those</a:t>
            </a:r>
            <a:r>
              <a:rPr lang="da-DK" dirty="0"/>
              <a:t> services </a:t>
            </a:r>
            <a:r>
              <a:rPr lang="da-DK" dirty="0" err="1"/>
              <a:t>alongside</a:t>
            </a:r>
            <a:r>
              <a:rPr lang="da-DK" dirty="0"/>
              <a:t> the more </a:t>
            </a:r>
            <a:r>
              <a:rPr lang="da-DK" dirty="0" err="1"/>
              <a:t>wellknown</a:t>
            </a:r>
            <a:r>
              <a:rPr lang="da-DK" dirty="0"/>
              <a:t> journals</a:t>
            </a:r>
          </a:p>
          <a:p>
            <a:r>
              <a:rPr lang="da-DK" dirty="0"/>
              <a:t>DOAJ have massive </a:t>
            </a:r>
            <a:r>
              <a:rPr lang="da-DK" dirty="0" err="1"/>
              <a:t>traffic</a:t>
            </a:r>
            <a:r>
              <a:rPr lang="da-DK" dirty="0"/>
              <a:t> from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harvester</a:t>
            </a:r>
            <a:r>
              <a:rPr lang="da-DK" dirty="0"/>
              <a:t> and API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5617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0041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Usage/traffic   </a:t>
            </a:r>
            <a:endParaRPr lang="da-DK" dirty="0"/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CB6F123E-8E91-4E60-8B42-86B326D42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Unique sessions</a:t>
            </a:r>
          </a:p>
          <a:p>
            <a:r>
              <a:rPr lang="da-DK" dirty="0"/>
              <a:t>3.4 million (2015)</a:t>
            </a:r>
          </a:p>
          <a:p>
            <a:r>
              <a:rPr lang="da-DK" dirty="0"/>
              <a:t>8.3 million (2017)</a:t>
            </a:r>
          </a:p>
          <a:p>
            <a:r>
              <a:rPr lang="da-DK" dirty="0"/>
              <a:t>12.4 million (2019 so far)</a:t>
            </a:r>
          </a:p>
          <a:p>
            <a:r>
              <a:rPr lang="da-DK" dirty="0"/>
              <a:t>DOAJ have massive </a:t>
            </a:r>
            <a:r>
              <a:rPr lang="da-DK" dirty="0" err="1"/>
              <a:t>traffic</a:t>
            </a:r>
            <a:r>
              <a:rPr lang="da-DK" dirty="0"/>
              <a:t> from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harvester</a:t>
            </a:r>
            <a:r>
              <a:rPr lang="da-DK" dirty="0"/>
              <a:t> and API</a:t>
            </a:r>
          </a:p>
          <a:p>
            <a:pPr lvl="1"/>
            <a:r>
              <a:rPr lang="da-DK" dirty="0"/>
              <a:t>API </a:t>
            </a:r>
            <a:r>
              <a:rPr lang="da-DK" dirty="0" err="1"/>
              <a:t>traffic</a:t>
            </a:r>
            <a:r>
              <a:rPr lang="da-DK" dirty="0"/>
              <a:t>: 200.000.000 </a:t>
            </a:r>
            <a:r>
              <a:rPr lang="da-DK" dirty="0" err="1"/>
              <a:t>records</a:t>
            </a:r>
            <a:r>
              <a:rPr lang="da-DK" dirty="0"/>
              <a:t>/</a:t>
            </a:r>
            <a:r>
              <a:rPr lang="da-DK" dirty="0" err="1"/>
              <a:t>year</a:t>
            </a:r>
            <a:endParaRPr lang="da-D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5617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0007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rmAutofit/>
          </a:bodyPr>
          <a:lstStyle/>
          <a:p>
            <a:r>
              <a:rPr lang="en-US" dirty="0"/>
              <a:t>The DOAJ core team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Managing Director</a:t>
            </a:r>
          </a:p>
          <a:p>
            <a:r>
              <a:rPr lang="en-US" dirty="0"/>
              <a:t>Operations Manager</a:t>
            </a:r>
          </a:p>
          <a:p>
            <a:r>
              <a:rPr lang="en-US" dirty="0"/>
              <a:t>Project and Communications Manager</a:t>
            </a:r>
          </a:p>
          <a:p>
            <a:r>
              <a:rPr lang="en-US" dirty="0"/>
              <a:t>Editor-in-Chief</a:t>
            </a:r>
          </a:p>
          <a:p>
            <a:r>
              <a:rPr lang="en-US" dirty="0"/>
              <a:t>Senior Managing Editor</a:t>
            </a:r>
          </a:p>
          <a:p>
            <a:r>
              <a:rPr lang="en-US" dirty="0"/>
              <a:t>6 Managing Editors</a:t>
            </a:r>
          </a:p>
          <a:p>
            <a:r>
              <a:rPr lang="en-US" dirty="0"/>
              <a:t>We are based in Sweden, United Kingdom, the Netherlands, Italy, Spain, Mexico, Peru, China, Singapore &amp; Denmark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And…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5617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189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Volunteers and Ambassadors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90+ </a:t>
            </a:r>
            <a:r>
              <a:rPr lang="en-US" dirty="0">
                <a:solidFill>
                  <a:srgbClr val="FF0000"/>
                </a:solidFill>
              </a:rPr>
              <a:t>Voluntary</a:t>
            </a:r>
            <a:r>
              <a:rPr lang="en-US" dirty="0"/>
              <a:t> Editors/Associate Editors working unpaid a few hours/week – distributed in editorial groups managing 20+ languages</a:t>
            </a:r>
            <a:endParaRPr lang="da-DK" dirty="0"/>
          </a:p>
          <a:p>
            <a:r>
              <a:rPr lang="en-US" dirty="0"/>
              <a:t>20 </a:t>
            </a:r>
            <a:r>
              <a:rPr lang="en-US" dirty="0">
                <a:solidFill>
                  <a:srgbClr val="FF0000"/>
                </a:solidFill>
              </a:rPr>
              <a:t>Ambassadors</a:t>
            </a:r>
            <a:r>
              <a:rPr lang="en-US" dirty="0"/>
              <a:t> recruited to</a:t>
            </a:r>
          </a:p>
          <a:p>
            <a:pPr lvl="1"/>
            <a:r>
              <a:rPr lang="en-US" dirty="0"/>
              <a:t>Promote DOAJ</a:t>
            </a:r>
          </a:p>
          <a:p>
            <a:pPr lvl="1"/>
            <a:r>
              <a:rPr lang="en-US" dirty="0"/>
              <a:t>Handle applications of journals to be listed in DOAJ</a:t>
            </a:r>
          </a:p>
          <a:p>
            <a:pPr lvl="1"/>
            <a:r>
              <a:rPr lang="en-US" dirty="0"/>
              <a:t>Promote best publishing practice and</a:t>
            </a:r>
          </a:p>
          <a:p>
            <a:pPr lvl="1"/>
            <a:r>
              <a:rPr lang="en-US" dirty="0"/>
              <a:t>Help identifying and spotting questionable and unethical publishers</a:t>
            </a:r>
          </a:p>
          <a:p>
            <a:r>
              <a:rPr lang="en-US" dirty="0"/>
              <a:t>Ambassadors are based in </a:t>
            </a:r>
          </a:p>
          <a:p>
            <a:pPr lvl="1"/>
            <a:r>
              <a:rPr lang="en-US" dirty="0"/>
              <a:t>China, India, Russia, Egypt, Burkina Faso, Algeria, South Africa and Mexico, Indonesia &amp; Korea – covering Asia, Middle East, Africa and Latin America</a:t>
            </a:r>
          </a:p>
          <a:p>
            <a:endParaRPr lang="da-D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4846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Funding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DOAJ is independent and </a:t>
            </a:r>
            <a:r>
              <a:rPr lang="da-DK" dirty="0" err="1"/>
              <a:t>entirely</a:t>
            </a:r>
            <a:r>
              <a:rPr lang="da-DK" dirty="0"/>
              <a:t> dependent on </a:t>
            </a:r>
            <a:r>
              <a:rPr lang="da-DK" dirty="0" err="1"/>
              <a:t>funding</a:t>
            </a:r>
            <a:r>
              <a:rPr lang="da-DK" dirty="0"/>
              <a:t> from the </a:t>
            </a:r>
            <a:r>
              <a:rPr lang="da-DK" dirty="0" err="1"/>
              <a:t>community</a:t>
            </a:r>
            <a:endParaRPr lang="da-DK" dirty="0"/>
          </a:p>
          <a:p>
            <a:pPr lvl="1"/>
            <a:r>
              <a:rPr lang="en-US" dirty="0"/>
              <a:t>Universities, university libraries and library consortia can supports DOAJ with a yearly membership fee - </a:t>
            </a:r>
            <a:r>
              <a:rPr lang="en-US" dirty="0">
                <a:hlinkClick r:id="rId2"/>
              </a:rPr>
              <a:t>https://doaj.org/membership</a:t>
            </a:r>
            <a:endParaRPr lang="en-US" dirty="0"/>
          </a:p>
          <a:p>
            <a:pPr lvl="1"/>
            <a:r>
              <a:rPr lang="en-US" dirty="0"/>
              <a:t>Smaller publishers can as well support DOAJ via a yearly membership fee – </a:t>
            </a:r>
            <a:r>
              <a:rPr lang="en-US" dirty="0">
                <a:hlinkClick r:id="rId3"/>
              </a:rPr>
              <a:t>https://doaj.org/support</a:t>
            </a:r>
            <a:endParaRPr lang="en-US" dirty="0"/>
          </a:p>
          <a:p>
            <a:pPr lvl="1"/>
            <a:r>
              <a:rPr lang="en-US" dirty="0"/>
              <a:t>Larger publishers can sponsor DOAJ - </a:t>
            </a:r>
            <a:r>
              <a:rPr lang="en-US" dirty="0">
                <a:hlinkClick r:id="rId4"/>
              </a:rPr>
              <a:t>https://doaj.org/sponsors</a:t>
            </a:r>
            <a:r>
              <a:rPr lang="en-US" dirty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43374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Funding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600  University </a:t>
            </a:r>
            <a:r>
              <a:rPr lang="da-DK" dirty="0" err="1"/>
              <a:t>libraries</a:t>
            </a:r>
            <a:r>
              <a:rPr lang="da-DK" dirty="0"/>
              <a:t> from 36 </a:t>
            </a:r>
            <a:r>
              <a:rPr lang="da-DK" dirty="0" err="1"/>
              <a:t>countries</a:t>
            </a:r>
            <a:endParaRPr lang="da-DK" dirty="0"/>
          </a:p>
          <a:p>
            <a:r>
              <a:rPr lang="da-DK" dirty="0"/>
              <a:t>17 Library </a:t>
            </a:r>
            <a:r>
              <a:rPr lang="da-DK" dirty="0" err="1"/>
              <a:t>Consortia</a:t>
            </a:r>
            <a:r>
              <a:rPr lang="da-DK" dirty="0"/>
              <a:t> from 13 </a:t>
            </a:r>
            <a:r>
              <a:rPr lang="da-DK" dirty="0" err="1"/>
              <a:t>Countries</a:t>
            </a:r>
            <a:endParaRPr lang="da-DK" dirty="0"/>
          </a:p>
          <a:p>
            <a:r>
              <a:rPr lang="da-DK" dirty="0"/>
              <a:t>10 Research Funders/</a:t>
            </a:r>
            <a:r>
              <a:rPr lang="da-DK" dirty="0" err="1"/>
              <a:t>Academies</a:t>
            </a:r>
            <a:r>
              <a:rPr lang="da-DK" dirty="0"/>
              <a:t> of Science</a:t>
            </a:r>
          </a:p>
          <a:p>
            <a:r>
              <a:rPr lang="da-DK" dirty="0"/>
              <a:t>30+ smaller </a:t>
            </a:r>
            <a:r>
              <a:rPr lang="da-DK" dirty="0" err="1"/>
              <a:t>publishers</a:t>
            </a:r>
            <a:endParaRPr lang="da-DK" dirty="0"/>
          </a:p>
          <a:p>
            <a:r>
              <a:rPr lang="da-DK" dirty="0"/>
              <a:t>25+ Sponsors  - </a:t>
            </a:r>
            <a:r>
              <a:rPr lang="da-DK" dirty="0" err="1"/>
              <a:t>publishers</a:t>
            </a:r>
            <a:r>
              <a:rPr lang="da-DK" dirty="0"/>
              <a:t> and </a:t>
            </a:r>
            <a:r>
              <a:rPr lang="da-DK" dirty="0" err="1"/>
              <a:t>aggregators</a:t>
            </a:r>
            <a:endParaRPr lang="da-DK" dirty="0"/>
          </a:p>
          <a:p>
            <a:endParaRPr lang="da-DK" dirty="0"/>
          </a:p>
          <a:p>
            <a:r>
              <a:rPr lang="da-DK" dirty="0"/>
              <a:t>80% of </a:t>
            </a:r>
            <a:r>
              <a:rPr lang="da-DK" dirty="0" err="1"/>
              <a:t>income</a:t>
            </a:r>
            <a:r>
              <a:rPr lang="da-DK" dirty="0"/>
              <a:t> from the community</a:t>
            </a:r>
          </a:p>
          <a:p>
            <a:r>
              <a:rPr lang="da-DK" dirty="0"/>
              <a:t>20% of </a:t>
            </a:r>
            <a:r>
              <a:rPr lang="da-DK" dirty="0" err="1"/>
              <a:t>income</a:t>
            </a:r>
            <a:r>
              <a:rPr lang="da-DK" dirty="0"/>
              <a:t> from </a:t>
            </a:r>
            <a:r>
              <a:rPr lang="da-DK" dirty="0" err="1"/>
              <a:t>publishers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82639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dsholder til indhold 14">
            <a:extLst>
              <a:ext uri="{FF2B5EF4-FFF2-40B4-BE49-F238E27FC236}">
                <a16:creationId xmlns:a16="http://schemas.microsoft.com/office/drawing/2014/main" id="{7D6A8C35-96E3-4050-9D2A-0C8246184C8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68556" y="188640"/>
            <a:ext cx="3270250" cy="4103687"/>
          </a:xfrm>
          <a:prstGeom prst="rect">
            <a:avLst/>
          </a:prstGeom>
        </p:spPr>
      </p:pic>
      <p:pic>
        <p:nvPicPr>
          <p:cNvPr id="16" name="Pladsholder til indhold 15">
            <a:extLst>
              <a:ext uri="{FF2B5EF4-FFF2-40B4-BE49-F238E27FC236}">
                <a16:creationId xmlns:a16="http://schemas.microsoft.com/office/drawing/2014/main" id="{08E78EEE-C77F-419D-99E4-67779D9F2E0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3275856" y="2953922"/>
            <a:ext cx="3473450" cy="3887787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27EA051F-1728-442D-8672-E1531FAE3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873" y="-5330"/>
            <a:ext cx="3327571" cy="295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175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300" dirty="0"/>
              <a:t>And </a:t>
            </a:r>
            <a:r>
              <a:rPr lang="da-DK" sz="2300" dirty="0" err="1"/>
              <a:t>thank</a:t>
            </a:r>
            <a:r>
              <a:rPr lang="da-DK" sz="2300" dirty="0"/>
              <a:t> </a:t>
            </a:r>
            <a:r>
              <a:rPr lang="da-DK" sz="2300" dirty="0" err="1"/>
              <a:t>you</a:t>
            </a:r>
            <a:r>
              <a:rPr lang="da-DK" sz="2300" dirty="0"/>
              <a:t> for </a:t>
            </a:r>
            <a:r>
              <a:rPr lang="da-DK" sz="2300" dirty="0" err="1"/>
              <a:t>listening</a:t>
            </a:r>
            <a:r>
              <a:rPr lang="da-DK" sz="2300" dirty="0"/>
              <a:t>!</a:t>
            </a:r>
            <a:br>
              <a:rPr lang="da-DK" sz="2300" dirty="0"/>
            </a:br>
            <a:endParaRPr lang="da-DK" sz="2300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1D227481-4A77-4B07-878F-EC2E8AA48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6123" y="350138"/>
            <a:ext cx="4301350" cy="6175206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BC478C4-AF2D-4475-9134-2BC6AB927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sz="2800" b="1" dirty="0" err="1">
                <a:solidFill>
                  <a:prstClr val="black"/>
                </a:solidFill>
                <a:ea typeface="+mj-ea"/>
                <a:cs typeface="+mj-cs"/>
              </a:rPr>
              <a:t>Thanks</a:t>
            </a:r>
            <a:r>
              <a:rPr lang="da-DK" sz="2800" b="1" dirty="0">
                <a:solidFill>
                  <a:prstClr val="black"/>
                </a:solidFill>
                <a:ea typeface="+mj-ea"/>
                <a:cs typeface="+mj-cs"/>
              </a:rPr>
              <a:t> to :</a:t>
            </a:r>
            <a:endParaRPr lang="da-DK" sz="2300" b="1" dirty="0">
              <a:solidFill>
                <a:prstClr val="black"/>
              </a:solidFill>
              <a:ea typeface="+mj-ea"/>
              <a:cs typeface="+mj-cs"/>
            </a:endParaRPr>
          </a:p>
          <a:p>
            <a:br>
              <a:rPr lang="da-DK" sz="23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da-DK" sz="2300" b="1" dirty="0">
                <a:solidFill>
                  <a:prstClr val="black"/>
                </a:solidFill>
                <a:ea typeface="+mj-ea"/>
                <a:cs typeface="+mj-cs"/>
              </a:rPr>
              <a:t>All the Library </a:t>
            </a:r>
            <a:r>
              <a:rPr lang="da-DK" sz="2300" b="1" dirty="0" err="1">
                <a:solidFill>
                  <a:prstClr val="black"/>
                </a:solidFill>
                <a:ea typeface="+mj-ea"/>
                <a:cs typeface="+mj-cs"/>
              </a:rPr>
              <a:t>Consortia</a:t>
            </a:r>
            <a:r>
              <a:rPr lang="da-DK" sz="2300" b="1" dirty="0">
                <a:solidFill>
                  <a:prstClr val="black"/>
                </a:solidFill>
                <a:ea typeface="+mj-ea"/>
                <a:cs typeface="+mj-cs"/>
              </a:rPr>
              <a:t>, </a:t>
            </a:r>
          </a:p>
          <a:p>
            <a:r>
              <a:rPr lang="da-DK" sz="2300" b="1" dirty="0" err="1">
                <a:solidFill>
                  <a:prstClr val="black"/>
                </a:solidFill>
                <a:ea typeface="+mj-ea"/>
                <a:cs typeface="+mj-cs"/>
              </a:rPr>
              <a:t>Universities</a:t>
            </a:r>
            <a:r>
              <a:rPr lang="da-DK" sz="2300" b="1" dirty="0">
                <a:solidFill>
                  <a:prstClr val="black"/>
                </a:solidFill>
                <a:ea typeface="+mj-ea"/>
                <a:cs typeface="+mj-cs"/>
              </a:rPr>
              <a:t>, </a:t>
            </a:r>
          </a:p>
          <a:p>
            <a:r>
              <a:rPr lang="da-DK" sz="2300" b="1" dirty="0">
                <a:solidFill>
                  <a:prstClr val="black"/>
                </a:solidFill>
                <a:ea typeface="+mj-ea"/>
                <a:cs typeface="+mj-cs"/>
              </a:rPr>
              <a:t>Research Funders and Publishers </a:t>
            </a:r>
          </a:p>
          <a:p>
            <a:r>
              <a:rPr lang="da-DK" sz="2300" b="1" dirty="0">
                <a:solidFill>
                  <a:prstClr val="black"/>
                </a:solidFill>
                <a:ea typeface="+mj-ea"/>
                <a:cs typeface="+mj-cs"/>
              </a:rPr>
              <a:t>and </a:t>
            </a:r>
            <a:r>
              <a:rPr lang="da-DK" sz="2300" b="1" dirty="0" err="1">
                <a:solidFill>
                  <a:prstClr val="black"/>
                </a:solidFill>
                <a:ea typeface="+mj-ea"/>
                <a:cs typeface="+mj-cs"/>
              </a:rPr>
              <a:t>our</a:t>
            </a:r>
            <a:r>
              <a:rPr lang="da-DK" sz="2300" b="1" dirty="0">
                <a:solidFill>
                  <a:prstClr val="black"/>
                </a:solidFill>
                <a:ea typeface="+mj-ea"/>
                <a:cs typeface="+mj-cs"/>
              </a:rPr>
              <a:t> Sponsors </a:t>
            </a:r>
          </a:p>
          <a:p>
            <a:r>
              <a:rPr lang="da-DK" sz="2300" b="1" dirty="0">
                <a:solidFill>
                  <a:prstClr val="black"/>
                </a:solidFill>
                <a:ea typeface="+mj-ea"/>
                <a:cs typeface="+mj-cs"/>
              </a:rPr>
              <a:t>for the </a:t>
            </a:r>
            <a:r>
              <a:rPr lang="da-DK" sz="2300" b="1" dirty="0" err="1">
                <a:solidFill>
                  <a:prstClr val="black"/>
                </a:solidFill>
                <a:ea typeface="+mj-ea"/>
                <a:cs typeface="+mj-cs"/>
              </a:rPr>
              <a:t>financial</a:t>
            </a:r>
            <a:r>
              <a:rPr lang="da-DK" sz="2300" b="1" dirty="0">
                <a:solidFill>
                  <a:prstClr val="black"/>
                </a:solidFill>
                <a:ea typeface="+mj-ea"/>
                <a:cs typeface="+mj-cs"/>
              </a:rPr>
              <a:t> support to DOAJ!</a:t>
            </a:r>
            <a:br>
              <a:rPr lang="da-DK" sz="23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da-D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16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a-DK" dirty="0"/>
              <a:t> 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Universities</a:t>
            </a:r>
            <a:r>
              <a:rPr lang="da-DK" dirty="0"/>
              <a:t>, Research Funders &amp; </a:t>
            </a:r>
            <a:r>
              <a:rPr lang="da-DK" dirty="0" err="1"/>
              <a:t>Governments</a:t>
            </a:r>
            <a:r>
              <a:rPr lang="da-DK" dirty="0"/>
              <a:t>:</a:t>
            </a:r>
          </a:p>
          <a:p>
            <a:pPr lvl="1"/>
            <a:r>
              <a:rPr lang="da-DK" dirty="0" err="1"/>
              <a:t>increasingly</a:t>
            </a:r>
            <a:r>
              <a:rPr lang="da-DK" dirty="0"/>
              <a:t> </a:t>
            </a:r>
            <a:r>
              <a:rPr lang="da-DK" b="1" dirty="0" err="1"/>
              <a:t>demand</a:t>
            </a:r>
            <a:r>
              <a:rPr lang="da-DK" b="1" dirty="0"/>
              <a:t> real OA </a:t>
            </a:r>
            <a:r>
              <a:rPr lang="da-DK" dirty="0"/>
              <a:t>– from </a:t>
            </a:r>
            <a:r>
              <a:rPr lang="da-DK" b="1" dirty="0" err="1"/>
              <a:t>day</a:t>
            </a:r>
            <a:r>
              <a:rPr lang="da-DK" b="1" dirty="0"/>
              <a:t> </a:t>
            </a:r>
            <a:r>
              <a:rPr lang="da-DK" b="1" dirty="0" err="1"/>
              <a:t>one</a:t>
            </a:r>
            <a:r>
              <a:rPr lang="da-DK" dirty="0"/>
              <a:t>, with </a:t>
            </a:r>
            <a:r>
              <a:rPr lang="da-DK" b="1" dirty="0" err="1"/>
              <a:t>extensive</a:t>
            </a:r>
            <a:r>
              <a:rPr lang="da-DK" b="1" dirty="0"/>
              <a:t> re-</a:t>
            </a:r>
            <a:r>
              <a:rPr lang="da-DK" b="1" dirty="0" err="1"/>
              <a:t>use</a:t>
            </a:r>
            <a:r>
              <a:rPr lang="da-DK" b="1" dirty="0"/>
              <a:t> </a:t>
            </a:r>
            <a:r>
              <a:rPr lang="da-DK" b="1" dirty="0" err="1"/>
              <a:t>rights</a:t>
            </a:r>
            <a:endParaRPr lang="da-DK" b="1" dirty="0"/>
          </a:p>
          <a:p>
            <a:pPr lvl="1"/>
            <a:r>
              <a:rPr lang="da-DK" dirty="0"/>
              <a:t>OA to </a:t>
            </a:r>
            <a:r>
              <a:rPr lang="da-DK" dirty="0" err="1"/>
              <a:t>publications</a:t>
            </a:r>
            <a:r>
              <a:rPr lang="da-DK" dirty="0"/>
              <a:t> </a:t>
            </a:r>
            <a:r>
              <a:rPr lang="da-DK" dirty="0" err="1"/>
              <a:t>seen</a:t>
            </a:r>
            <a:r>
              <a:rPr lang="da-DK" dirty="0"/>
              <a:t> as part of the Open Science/Open </a:t>
            </a:r>
            <a:r>
              <a:rPr lang="da-DK" dirty="0" err="1"/>
              <a:t>Scholarship</a:t>
            </a:r>
            <a:r>
              <a:rPr lang="da-DK" dirty="0"/>
              <a:t> agenda</a:t>
            </a:r>
          </a:p>
          <a:p>
            <a:pPr lvl="1"/>
            <a:r>
              <a:rPr lang="da-DK" dirty="0"/>
              <a:t>Are </a:t>
            </a:r>
            <a:r>
              <a:rPr lang="da-DK" dirty="0" err="1">
                <a:solidFill>
                  <a:srgbClr val="FF0000"/>
                </a:solidFill>
              </a:rPr>
              <a:t>questioning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err="1">
                <a:solidFill>
                  <a:srgbClr val="FF0000"/>
                </a:solidFill>
              </a:rPr>
              <a:t>current</a:t>
            </a:r>
            <a:r>
              <a:rPr lang="da-DK" dirty="0">
                <a:solidFill>
                  <a:srgbClr val="FF0000"/>
                </a:solidFill>
              </a:rPr>
              <a:t> research </a:t>
            </a:r>
            <a:r>
              <a:rPr lang="da-DK" dirty="0" err="1">
                <a:solidFill>
                  <a:srgbClr val="FF0000"/>
                </a:solidFill>
              </a:rPr>
              <a:t>assessment</a:t>
            </a:r>
            <a:r>
              <a:rPr lang="da-DK" dirty="0">
                <a:solidFill>
                  <a:srgbClr val="FF0000"/>
                </a:solidFill>
              </a:rPr>
              <a:t> practices (</a:t>
            </a:r>
            <a:r>
              <a:rPr lang="da-DK" dirty="0" err="1">
                <a:solidFill>
                  <a:srgbClr val="FF0000"/>
                </a:solidFill>
              </a:rPr>
              <a:t>Impact</a:t>
            </a:r>
            <a:r>
              <a:rPr lang="da-DK" dirty="0">
                <a:solidFill>
                  <a:srgbClr val="FF0000"/>
                </a:solidFill>
              </a:rPr>
              <a:t> Factor </a:t>
            </a:r>
            <a:r>
              <a:rPr lang="da-DK" dirty="0" err="1">
                <a:solidFill>
                  <a:srgbClr val="FF0000"/>
                </a:solidFill>
              </a:rPr>
              <a:t>etc</a:t>
            </a:r>
            <a:r>
              <a:rPr lang="da-DK" dirty="0">
                <a:solidFill>
                  <a:srgbClr val="FF0000"/>
                </a:solidFill>
              </a:rPr>
              <a:t>) </a:t>
            </a:r>
            <a:r>
              <a:rPr lang="da-DK" dirty="0"/>
              <a:t>and </a:t>
            </a:r>
            <a:r>
              <a:rPr lang="da-DK" dirty="0" err="1"/>
              <a:t>intends</a:t>
            </a:r>
            <a:r>
              <a:rPr lang="da-DK" dirty="0"/>
              <a:t> to </a:t>
            </a:r>
            <a:r>
              <a:rPr lang="da-DK" dirty="0" err="1"/>
              <a:t>develop</a:t>
            </a:r>
            <a:r>
              <a:rPr lang="da-DK" dirty="0"/>
              <a:t> new models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0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97299D6-25CC-444E-A743-31DFA5DF2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6192"/>
            <a:ext cx="823031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28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da-DK" dirty="0" err="1"/>
              <a:t>cOAlition</a:t>
            </a:r>
            <a:r>
              <a:rPr lang="da-DK" dirty="0"/>
              <a:t> S!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3BC9DCE-39B0-4F8A-89A3-D451BCBD4197}"/>
              </a:ext>
            </a:extLst>
          </p:cNvPr>
          <p:cNvSpPr/>
          <p:nvPr/>
        </p:nvSpPr>
        <p:spPr>
          <a:xfrm>
            <a:off x="685800" y="6021288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dirty="0"/>
              <a:t>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58A0D41-C849-4F43-8EE1-A4A32404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824" y="899023"/>
            <a:ext cx="6858352" cy="497865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3317F339-7ADC-484E-9EA6-37D6DE5AC7C0}"/>
              </a:ext>
            </a:extLst>
          </p:cNvPr>
          <p:cNvSpPr/>
          <p:nvPr/>
        </p:nvSpPr>
        <p:spPr>
          <a:xfrm>
            <a:off x="2699792" y="6209452"/>
            <a:ext cx="4328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https://www.scienceeurope.org/coalition-s/</a:t>
            </a:r>
          </a:p>
        </p:txBody>
      </p:sp>
    </p:spTree>
    <p:extLst>
      <p:ext uri="{BB962C8B-B14F-4D97-AF65-F5344CB8AC3E}">
        <p14:creationId xmlns:p14="http://schemas.microsoft.com/office/powerpoint/2010/main" val="137608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5884DDC-AD4F-48CE-A80B-95C102852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08" y="2060848"/>
            <a:ext cx="828009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906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31466</TotalTime>
  <Words>3244</Words>
  <Application>Microsoft Office PowerPoint</Application>
  <PresentationFormat>Skærmshow (4:3)</PresentationFormat>
  <Paragraphs>414</Paragraphs>
  <Slides>67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67</vt:i4>
      </vt:variant>
    </vt:vector>
  </HeadingPairs>
  <TitlesOfParts>
    <vt:vector size="71" baseType="lpstr">
      <vt:lpstr>Arial</vt:lpstr>
      <vt:lpstr>Calibri</vt:lpstr>
      <vt:lpstr>Wingdings</vt:lpstr>
      <vt:lpstr>Kontortema</vt:lpstr>
      <vt:lpstr>Publish your work in Open Access!!</vt:lpstr>
      <vt:lpstr>Agenda</vt:lpstr>
      <vt:lpstr> </vt:lpstr>
      <vt:lpstr> </vt:lpstr>
      <vt:lpstr> </vt:lpstr>
      <vt:lpstr>                                 Impatience</vt:lpstr>
      <vt:lpstr> </vt:lpstr>
      <vt:lpstr>cOAlition S!</vt:lpstr>
      <vt:lpstr>PowerPoint-præsentation</vt:lpstr>
      <vt:lpstr>PowerPoint-præsentation</vt:lpstr>
      <vt:lpstr> </vt:lpstr>
      <vt:lpstr> </vt:lpstr>
      <vt:lpstr> </vt:lpstr>
      <vt:lpstr> </vt:lpstr>
      <vt:lpstr>                                 But…</vt:lpstr>
      <vt:lpstr>Obstacles  to Open Access</vt:lpstr>
      <vt:lpstr>Research Assessment</vt:lpstr>
      <vt:lpstr>What pays off in the current system??</vt:lpstr>
      <vt:lpstr>The Culture of the Academy</vt:lpstr>
      <vt:lpstr>Academic Freedom</vt:lpstr>
      <vt:lpstr>Academic Freedom</vt:lpstr>
      <vt:lpstr>Academic Responsibility</vt:lpstr>
      <vt:lpstr>It should have been  open in the first place!</vt:lpstr>
      <vt:lpstr>Who can change the system then?</vt:lpstr>
      <vt:lpstr>What is needed is …</vt:lpstr>
      <vt:lpstr>The scholarly system I want to see</vt:lpstr>
      <vt:lpstr>This means That:</vt:lpstr>
      <vt:lpstr>And this means that:</vt:lpstr>
      <vt:lpstr>Agenda</vt:lpstr>
      <vt:lpstr>DOAJ -It is all about…</vt:lpstr>
      <vt:lpstr>How do we work?</vt:lpstr>
      <vt:lpstr>The application form</vt:lpstr>
      <vt:lpstr>The principles of Transparency and Best Practice in Scholarly Communication</vt:lpstr>
      <vt:lpstr>The Principles</vt:lpstr>
      <vt:lpstr>How do we work?</vt:lpstr>
      <vt:lpstr>PowerPoint-præsentation</vt:lpstr>
      <vt:lpstr>PowerPoint-præsentation</vt:lpstr>
      <vt:lpstr>PowerPoint-præsentation</vt:lpstr>
      <vt:lpstr>DOAJ – much more than a list of journals!</vt:lpstr>
      <vt:lpstr>Agenda</vt:lpstr>
      <vt:lpstr>Questionable or unethical publishers</vt:lpstr>
      <vt:lpstr>Questionable publishing is not a phenomenon that is specific to Open Access publishing! </vt:lpstr>
      <vt:lpstr>Our definition: Questionable publishers is publishers, who are not living up to reasonable standards in terms of content, services, transparency and business behavior.  </vt:lpstr>
      <vt:lpstr>The Drivers</vt:lpstr>
      <vt:lpstr>Reducing the  attraction</vt:lpstr>
      <vt:lpstr>How to spot Questionable Publishers/Journals</vt:lpstr>
      <vt:lpstr>The 5 minute check</vt:lpstr>
      <vt:lpstr>The 5 minute check</vt:lpstr>
      <vt:lpstr>How we spot them!</vt:lpstr>
      <vt:lpstr>How we spot them!</vt:lpstr>
      <vt:lpstr>and more….</vt:lpstr>
      <vt:lpstr>But!!</vt:lpstr>
      <vt:lpstr> </vt:lpstr>
      <vt:lpstr>PowerPoint-præsentation</vt:lpstr>
      <vt:lpstr>http://thinkchecksubmit.org/  and of course: Check DOAJ – if the journals is not listed, then:   Watch out!!</vt:lpstr>
      <vt:lpstr>Agenda</vt:lpstr>
      <vt:lpstr>Dissemination!</vt:lpstr>
      <vt:lpstr>PowerPoint-præsentation</vt:lpstr>
      <vt:lpstr>PowerPoint-præsentation</vt:lpstr>
      <vt:lpstr> </vt:lpstr>
      <vt:lpstr>Usage/traffic   </vt:lpstr>
      <vt:lpstr>The DOAJ core team</vt:lpstr>
      <vt:lpstr>Volunteers and Ambassadors</vt:lpstr>
      <vt:lpstr>Funding</vt:lpstr>
      <vt:lpstr>Funding</vt:lpstr>
      <vt:lpstr>PowerPoint-præsentation</vt:lpstr>
      <vt:lpstr>And thank you for listening!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Lars</dc:creator>
  <cp:lastModifiedBy>Bruger</cp:lastModifiedBy>
  <cp:revision>351</cp:revision>
  <cp:lastPrinted>2018-01-31T07:46:48Z</cp:lastPrinted>
  <dcterms:created xsi:type="dcterms:W3CDTF">2013-04-17T07:07:12Z</dcterms:created>
  <dcterms:modified xsi:type="dcterms:W3CDTF">2019-11-14T08:18:31Z</dcterms:modified>
</cp:coreProperties>
</file>